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2" r:id="rId3"/>
    <p:sldId id="306" r:id="rId4"/>
    <p:sldId id="268" r:id="rId5"/>
    <p:sldId id="258" r:id="rId6"/>
    <p:sldId id="266" r:id="rId7"/>
    <p:sldId id="307" r:id="rId8"/>
    <p:sldId id="308" r:id="rId9"/>
    <p:sldId id="309" r:id="rId10"/>
    <p:sldId id="263" r:id="rId11"/>
    <p:sldId id="312" r:id="rId12"/>
    <p:sldId id="317" r:id="rId13"/>
    <p:sldId id="261" r:id="rId14"/>
    <p:sldId id="291" r:id="rId15"/>
    <p:sldId id="257" r:id="rId16"/>
    <p:sldId id="269" r:id="rId17"/>
    <p:sldId id="285" r:id="rId18"/>
    <p:sldId id="311" r:id="rId19"/>
    <p:sldId id="271" r:id="rId20"/>
    <p:sldId id="294" r:id="rId21"/>
    <p:sldId id="295" r:id="rId22"/>
    <p:sldId id="296" r:id="rId23"/>
    <p:sldId id="297" r:id="rId24"/>
    <p:sldId id="313" r:id="rId25"/>
    <p:sldId id="314" r:id="rId26"/>
    <p:sldId id="298" r:id="rId27"/>
    <p:sldId id="304" r:id="rId28"/>
    <p:sldId id="318" r:id="rId29"/>
    <p:sldId id="319" r:id="rId30"/>
    <p:sldId id="321" r:id="rId31"/>
    <p:sldId id="302" r:id="rId32"/>
    <p:sldId id="315" r:id="rId33"/>
    <p:sldId id="300" r:id="rId34"/>
    <p:sldId id="301" r:id="rId35"/>
    <p:sldId id="272" r:id="rId36"/>
  </p:sldIdLst>
  <p:sldSz cx="18288000" cy="10287000"/>
  <p:notesSz cx="6858000" cy="9144000"/>
  <p:embeddedFontLst>
    <p:embeddedFont>
      <p:font typeface="Clear Sans Regular" panose="020B0604020202020204" charset="0"/>
      <p:regular r:id="rId39"/>
    </p:embeddedFont>
    <p:embeddedFont>
      <p:font typeface="Clear Sans Thin Bold" panose="020B0604020202020204" charset="0"/>
      <p:regular r:id="rId40"/>
    </p:embeddedFont>
    <p:embeddedFont>
      <p:font typeface="Questrial" panose="02000000000000000000" pitchFamily="50" charset="0"/>
      <p:regular r:id="rId41"/>
    </p:embeddedFont>
    <p:embeddedFont>
      <p:font typeface="Clear Sans Regular Bold" panose="020B0604020202020204" charset="0"/>
      <p:regular r:id="rId42"/>
    </p:embeddedFont>
    <p:embeddedFont>
      <p:font typeface="Calibri" panose="020F0502020204030204" pitchFamily="34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5ED"/>
    <a:srgbClr val="5C2DBF"/>
    <a:srgbClr val="EFEAFA"/>
    <a:srgbClr val="00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7" autoAdjust="0"/>
    <p:restoredTop sz="95814" autoAdjust="0"/>
  </p:normalViewPr>
  <p:slideViewPr>
    <p:cSldViewPr>
      <p:cViewPr varScale="1">
        <p:scale>
          <a:sx n="74" d="100"/>
          <a:sy n="74" d="100"/>
        </p:scale>
        <p:origin x="63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226A5-D9B9-4D57-B9F8-650357E91138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448B-396C-4CE3-9D8D-257ADAA2B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006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4F2FF-9A1F-4F5D-87E3-630A32CA66DA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D6C6D-CEAF-423F-84F2-F7D73F02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07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>
              <a:solidFill>
                <a:srgbClr val="303030"/>
              </a:solidFill>
              <a:latin typeface="Clear Sans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35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10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8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42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89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17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0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31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strike="sng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9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40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18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3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80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0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22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58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96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39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40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10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0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53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072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64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14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9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98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0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0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14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D6C6D-CEAF-423F-84F2-F7D73F02CF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4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3BA5-4B5B-40AE-9D51-13D86537F6D3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1EF3-E742-4746-951C-5E8ECEABBCAB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E6741-2886-4026-A138-8C59DE6A4D36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FADC-CB20-4AAD-88D9-63C085903388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70AC9-8426-4BA5-9E6E-94A204DBFD27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EB8A3-C770-4043-9490-6D26BFA5DC25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11F86-3DC9-4448-A6CC-886117C872C7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8D2A8-1C20-4338-B6B8-7930533486BB}" type="datetime1">
              <a:rPr lang="en-US" smtClean="0"/>
              <a:t>4/5/2022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10A08-0CB7-4B70-B737-953AB180DDC9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70C6-59F7-4FFF-8D25-7CBA9561D120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71BA7-ED80-4F63-809D-C7049CFE0E13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EB500-8EE9-4F5B-A77C-507B3EDA7FE5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7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webp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4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5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7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7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62038"/>
            <a:ext cx="8715511" cy="506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 dirty="0">
                <a:solidFill>
                  <a:srgbClr val="303030"/>
                </a:solidFill>
                <a:latin typeface="Questrial Bold"/>
              </a:rPr>
              <a:t>Cluster </a:t>
            </a:r>
            <a:r>
              <a:rPr lang="en-US" sz="12000" dirty="0" smtClean="0">
                <a:solidFill>
                  <a:srgbClr val="303030"/>
                </a:solidFill>
                <a:latin typeface="Questrial Bold"/>
              </a:rPr>
              <a:t>Analysis</a:t>
            </a:r>
            <a:br>
              <a:rPr lang="en-US" sz="12000" dirty="0" smtClean="0">
                <a:solidFill>
                  <a:srgbClr val="303030"/>
                </a:solidFill>
                <a:latin typeface="Questrial Bold"/>
              </a:rPr>
            </a:br>
            <a:r>
              <a:rPr lang="en-US" sz="12000" dirty="0" smtClean="0">
                <a:solidFill>
                  <a:srgbClr val="303030"/>
                </a:solidFill>
                <a:latin typeface="Questrial Bold"/>
              </a:rPr>
              <a:t>in </a:t>
            </a:r>
            <a:r>
              <a:rPr lang="en-US" sz="12000" dirty="0" smtClean="0">
                <a:solidFill>
                  <a:srgbClr val="5C2DBF"/>
                </a:solidFill>
                <a:latin typeface="Questrial Bold"/>
              </a:rPr>
              <a:t>R</a:t>
            </a:r>
            <a:endParaRPr lang="en-US" sz="12000" dirty="0">
              <a:solidFill>
                <a:srgbClr val="5C2DBF"/>
              </a:solidFill>
              <a:latin typeface="Questrial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8983493"/>
            <a:ext cx="811530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spc="160" dirty="0">
                <a:solidFill>
                  <a:srgbClr val="303030"/>
                </a:solidFill>
                <a:latin typeface="Clear Sans Regular Bold"/>
              </a:rPr>
              <a:t>Lessons Learnt From a </a:t>
            </a:r>
            <a:r>
              <a:rPr lang="en-US" sz="2000" spc="160" dirty="0" smtClean="0">
                <a:solidFill>
                  <a:srgbClr val="303030"/>
                </a:solidFill>
                <a:latin typeface="Clear Sans Regular Bold"/>
              </a:rPr>
              <a:t>Real-life </a:t>
            </a:r>
            <a:r>
              <a:rPr lang="en-US" sz="2000" spc="160" dirty="0">
                <a:solidFill>
                  <a:srgbClr val="303030"/>
                </a:solidFill>
                <a:latin typeface="Clear Sans Regular Bold"/>
              </a:rPr>
              <a:t>Problem</a:t>
            </a:r>
          </a:p>
          <a:p>
            <a:pPr>
              <a:lnSpc>
                <a:spcPts val="2000"/>
              </a:lnSpc>
            </a:pPr>
            <a:r>
              <a:rPr lang="en-US" sz="1999" spc="159" dirty="0">
                <a:solidFill>
                  <a:srgbClr val="B5A2D2"/>
                </a:solidFill>
                <a:latin typeface="Clear Sans Regular Bold"/>
              </a:rPr>
              <a:t>CUSTOMER CLUSTERING OF </a:t>
            </a:r>
            <a:r>
              <a:rPr lang="en-US" sz="1999" spc="159" dirty="0" smtClean="0">
                <a:solidFill>
                  <a:srgbClr val="B5A2D2"/>
                </a:solidFill>
                <a:latin typeface="Clear Sans Regular Bold"/>
              </a:rPr>
              <a:t>GREATLENDER COPMANY</a:t>
            </a:r>
          </a:p>
          <a:p>
            <a:pPr>
              <a:lnSpc>
                <a:spcPts val="2000"/>
              </a:lnSpc>
            </a:pPr>
            <a:r>
              <a:rPr lang="en-US" sz="1999" spc="159" dirty="0" smtClean="0">
                <a:latin typeface="Clear Sans Regular Bold"/>
              </a:rPr>
              <a:t>2021/10/07</a:t>
            </a:r>
            <a:br>
              <a:rPr lang="en-US" sz="1999" spc="159" dirty="0" smtClean="0">
                <a:latin typeface="Clear Sans Regular Bold"/>
              </a:rPr>
            </a:br>
            <a:r>
              <a:rPr lang="en-US" sz="1999" spc="159" dirty="0" err="1" smtClean="0">
                <a:latin typeface="Clear Sans Regular Bold"/>
              </a:rPr>
              <a:t>RLadies</a:t>
            </a:r>
            <a:r>
              <a:rPr lang="en-US" sz="1999" spc="159" dirty="0" smtClean="0">
                <a:latin typeface="Clear Sans Regular Bold"/>
              </a:rPr>
              <a:t> Brisbane and </a:t>
            </a:r>
            <a:r>
              <a:rPr lang="en-US" sz="1999" spc="159" dirty="0" err="1" smtClean="0">
                <a:latin typeface="Clear Sans Regular Bold"/>
              </a:rPr>
              <a:t>RLadies</a:t>
            </a:r>
            <a:r>
              <a:rPr lang="en-US" sz="1999" spc="159" dirty="0" smtClean="0">
                <a:latin typeface="Clear Sans Regular Bold"/>
              </a:rPr>
              <a:t> Urmia Co-Event</a:t>
            </a:r>
            <a:endParaRPr lang="en-US" sz="1999" spc="159" dirty="0">
              <a:latin typeface="Clear Sans Regular Bold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533400" y="434444"/>
            <a:ext cx="24003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00.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46483" y="4848485"/>
            <a:ext cx="4068860" cy="4380952"/>
            <a:chOff x="12573000" y="2446489"/>
            <a:chExt cx="4068860" cy="438095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4"/>
            <a:stretch/>
          </p:blipFill>
          <p:spPr>
            <a:xfrm>
              <a:off x="12573000" y="2446489"/>
              <a:ext cx="4068860" cy="438095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200" y="3061559"/>
              <a:ext cx="3048000" cy="30480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837" y="1527690"/>
            <a:ext cx="3689846" cy="425751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2736419" y="1937253"/>
            <a:ext cx="5475381" cy="3968247"/>
            <a:chOff x="12729087" y="486653"/>
            <a:chExt cx="5475381" cy="396824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087" y="486653"/>
              <a:ext cx="4681407" cy="268427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706" y="1862741"/>
              <a:ext cx="4520762" cy="2592159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938208" y="9913455"/>
            <a:ext cx="409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https://www.meetup.com/rladies-Urmia/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043" y="3454435"/>
            <a:ext cx="8353180" cy="481326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104900"/>
            <a:ext cx="13408620" cy="126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6600" dirty="0" smtClean="0">
                <a:solidFill>
                  <a:srgbClr val="303030"/>
                </a:solidFill>
                <a:latin typeface="Questrial"/>
              </a:rPr>
              <a:t>Feature Selection </a:t>
            </a:r>
            <a:r>
              <a:rPr lang="en-US" sz="6600" smtClean="0">
                <a:solidFill>
                  <a:srgbClr val="5C2DBF"/>
                </a:solidFill>
                <a:latin typeface="Questrial"/>
              </a:rPr>
              <a:t>criteria</a:t>
            </a:r>
            <a:r>
              <a:rPr lang="en-US" sz="6600" smtClean="0">
                <a:solidFill>
                  <a:srgbClr val="303030"/>
                </a:solidFill>
                <a:latin typeface="Questrial"/>
              </a:rPr>
              <a:t> </a:t>
            </a:r>
            <a:r>
              <a:rPr lang="en-US" sz="6600" dirty="0">
                <a:solidFill>
                  <a:srgbClr val="303030"/>
                </a:solidFill>
                <a:latin typeface="Questrial"/>
              </a:rPr>
              <a:t>C</a:t>
            </a:r>
            <a:r>
              <a:rPr lang="en-US" sz="6600" smtClean="0">
                <a:solidFill>
                  <a:srgbClr val="303030"/>
                </a:solidFill>
                <a:latin typeface="Questrial"/>
              </a:rPr>
              <a:t>hecklist</a:t>
            </a:r>
            <a:endParaRPr lang="en-US" sz="6600" dirty="0">
              <a:solidFill>
                <a:srgbClr val="303030"/>
              </a:solidFill>
              <a:latin typeface="Quest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0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06.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04800" y="4076700"/>
            <a:ext cx="8039100" cy="4672291"/>
            <a:chOff x="1028700" y="4586009"/>
            <a:chExt cx="8039100" cy="4672291"/>
          </a:xfrm>
        </p:grpSpPr>
        <p:sp>
          <p:nvSpPr>
            <p:cNvPr id="6" name="TextBox 6"/>
            <p:cNvSpPr txBox="1"/>
            <p:nvPr/>
          </p:nvSpPr>
          <p:spPr>
            <a:xfrm>
              <a:off x="1579878" y="4686300"/>
              <a:ext cx="3341787" cy="617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dirty="0">
                  <a:solidFill>
                    <a:srgbClr val="303030"/>
                  </a:solidFill>
                  <a:latin typeface="Clear Sans Regular"/>
                </a:rPr>
                <a:t>Categorical variables with too many levels are removed; </a:t>
              </a:r>
              <a:endParaRPr lang="en-US" sz="1800" dirty="0">
                <a:solidFill>
                  <a:srgbClr val="303030"/>
                </a:solidFill>
                <a:latin typeface="Clear Sans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726013" y="4762500"/>
              <a:ext cx="3341787" cy="641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dirty="0">
                  <a:solidFill>
                    <a:srgbClr val="303030"/>
                  </a:solidFill>
                  <a:latin typeface="Clear Sans Regular"/>
                </a:rPr>
                <a:t>Variables with more than 90% NA’s are </a:t>
              </a:r>
              <a:r>
                <a:rPr lang="en-US" dirty="0" smtClean="0">
                  <a:solidFill>
                    <a:srgbClr val="303030"/>
                  </a:solidFill>
                  <a:latin typeface="Clear Sans Regular"/>
                </a:rPr>
                <a:t>removed; </a:t>
              </a:r>
              <a:endParaRPr lang="en-US" sz="1800" dirty="0">
                <a:solidFill>
                  <a:srgbClr val="303030"/>
                </a:solidFill>
                <a:latin typeface="Clear Sans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79878" y="7999686"/>
              <a:ext cx="3341787" cy="1258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dirty="0">
                  <a:solidFill>
                    <a:srgbClr val="303030"/>
                  </a:solidFill>
                  <a:latin typeface="Clear Sans Regular"/>
                </a:rPr>
                <a:t>Variables that have only one possible(or 90% dominant) value, excluding NA, are removed;</a:t>
              </a:r>
              <a:endParaRPr lang="en-US" sz="1800" dirty="0">
                <a:solidFill>
                  <a:srgbClr val="303030"/>
                </a:solidFill>
                <a:latin typeface="Clear Sans Regular"/>
              </a:endParaRP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8700" y="4586009"/>
              <a:ext cx="355149" cy="27994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74835" y="4586009"/>
              <a:ext cx="355149" cy="27994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8700" y="7823195"/>
              <a:ext cx="355149" cy="279941"/>
            </a:xfrm>
            <a:prstGeom prst="rect">
              <a:avLst/>
            </a:prstGeom>
          </p:spPr>
        </p:pic>
        <p:sp>
          <p:nvSpPr>
            <p:cNvPr id="18" name="TextBox 6"/>
            <p:cNvSpPr txBox="1"/>
            <p:nvPr/>
          </p:nvSpPr>
          <p:spPr>
            <a:xfrm>
              <a:off x="1579878" y="6323917"/>
              <a:ext cx="3341787" cy="617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dirty="0">
                  <a:solidFill>
                    <a:srgbClr val="303030"/>
                  </a:solidFill>
                  <a:latin typeface="Clear Sans Regular"/>
                </a:rPr>
                <a:t>Variables which are a duplicate of another variable; </a:t>
              </a:r>
              <a:endParaRPr lang="en-US" sz="1800" dirty="0">
                <a:solidFill>
                  <a:srgbClr val="303030"/>
                </a:solidFill>
                <a:latin typeface="Clear Sans Regular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5726013" y="6400117"/>
              <a:ext cx="3341787" cy="617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dirty="0">
                  <a:solidFill>
                    <a:srgbClr val="303030"/>
                  </a:solidFill>
                  <a:latin typeface="Clear Sans Regular"/>
                </a:rPr>
                <a:t>Variables that are not user-specific; </a:t>
              </a:r>
              <a:endParaRPr lang="en-US" sz="1800" dirty="0">
                <a:solidFill>
                  <a:srgbClr val="303030"/>
                </a:solidFill>
                <a:latin typeface="Clear Sans Regular"/>
              </a:endParaRPr>
            </a:p>
          </p:txBody>
        </p:sp>
        <p:pic>
          <p:nvPicPr>
            <p:cNvPr id="26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28700" y="6210300"/>
              <a:ext cx="355149" cy="279941"/>
            </a:xfrm>
            <a:prstGeom prst="rect">
              <a:avLst/>
            </a:prstGeom>
          </p:spPr>
        </p:pic>
        <p:pic>
          <p:nvPicPr>
            <p:cNvPr id="27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174835" y="6210300"/>
              <a:ext cx="355149" cy="279941"/>
            </a:xfrm>
            <a:prstGeom prst="rect">
              <a:avLst/>
            </a:prstGeom>
          </p:spPr>
        </p:pic>
      </p:grpSp>
      <p:sp>
        <p:nvSpPr>
          <p:cNvPr id="23" name="Multiply 22"/>
          <p:cNvSpPr/>
          <p:nvPr/>
        </p:nvSpPr>
        <p:spPr>
          <a:xfrm>
            <a:off x="10612079" y="6865130"/>
            <a:ext cx="1143000" cy="140257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8897602" y="5524500"/>
            <a:ext cx="6875798" cy="1295400"/>
            <a:chOff x="8897602" y="5524500"/>
            <a:chExt cx="6875798" cy="12954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915400" y="5524500"/>
              <a:ext cx="6858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97602" y="6819900"/>
              <a:ext cx="6875798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837867" y="6210301"/>
            <a:ext cx="6935533" cy="2940312"/>
            <a:chOff x="8837867" y="6290784"/>
            <a:chExt cx="6935533" cy="2868364"/>
          </a:xfrm>
        </p:grpSpPr>
        <p:sp>
          <p:nvSpPr>
            <p:cNvPr id="4" name="Rectangle 3"/>
            <p:cNvSpPr/>
            <p:nvPr/>
          </p:nvSpPr>
          <p:spPr>
            <a:xfrm>
              <a:off x="8837868" y="6290784"/>
              <a:ext cx="6935532" cy="47622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Elbow Connector 12"/>
            <p:cNvCxnSpPr>
              <a:stCxn id="4" idx="1"/>
              <a:endCxn id="39" idx="1"/>
            </p:cNvCxnSpPr>
            <p:nvPr/>
          </p:nvCxnSpPr>
          <p:spPr>
            <a:xfrm rot="10800000" flipH="1" flipV="1">
              <a:off x="8837867" y="6528896"/>
              <a:ext cx="128175" cy="2630252"/>
            </a:xfrm>
            <a:prstGeom prst="bentConnector3">
              <a:avLst>
                <a:gd name="adj1" fmla="val -178350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6"/>
          <a:srcRect b="39857"/>
          <a:stretch/>
        </p:blipFill>
        <p:spPr>
          <a:xfrm>
            <a:off x="8966043" y="8661927"/>
            <a:ext cx="8353180" cy="9773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374" y="9772490"/>
            <a:ext cx="768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Clustering with optimized weights for Gower’s metric, By </a:t>
            </a:r>
            <a:r>
              <a:rPr lang="en-US" i="1" dirty="0" err="1"/>
              <a:t>Jeroen</a:t>
            </a:r>
            <a:r>
              <a:rPr lang="en-US" i="1" dirty="0"/>
              <a:t> van den Hoven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043" y="3454435"/>
            <a:ext cx="8353180" cy="481326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104900"/>
            <a:ext cx="13408620" cy="126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6600" dirty="0" smtClean="0">
                <a:solidFill>
                  <a:srgbClr val="303030"/>
                </a:solidFill>
                <a:latin typeface="Questrial"/>
              </a:rPr>
              <a:t>Feature Selection </a:t>
            </a:r>
            <a:r>
              <a:rPr lang="en-US" sz="6600" smtClean="0">
                <a:solidFill>
                  <a:srgbClr val="5C2DBF"/>
                </a:solidFill>
                <a:latin typeface="Questrial"/>
              </a:rPr>
              <a:t>criteria</a:t>
            </a:r>
            <a:r>
              <a:rPr lang="en-US" sz="6600" smtClean="0">
                <a:solidFill>
                  <a:srgbClr val="303030"/>
                </a:solidFill>
                <a:latin typeface="Questrial"/>
              </a:rPr>
              <a:t> </a:t>
            </a:r>
            <a:r>
              <a:rPr lang="en-US" sz="6600" dirty="0">
                <a:solidFill>
                  <a:srgbClr val="303030"/>
                </a:solidFill>
                <a:latin typeface="Questrial"/>
              </a:rPr>
              <a:t>C</a:t>
            </a:r>
            <a:r>
              <a:rPr lang="en-US" sz="6600" smtClean="0">
                <a:solidFill>
                  <a:srgbClr val="303030"/>
                </a:solidFill>
                <a:latin typeface="Questrial"/>
              </a:rPr>
              <a:t>hecklist</a:t>
            </a:r>
            <a:endParaRPr lang="en-US" sz="6600" dirty="0">
              <a:solidFill>
                <a:srgbClr val="303030"/>
              </a:solidFill>
              <a:latin typeface="Questrial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002000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06.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85839" y="4698421"/>
            <a:ext cx="5524172" cy="3894901"/>
            <a:chOff x="9868228" y="3839399"/>
            <a:chExt cx="5524172" cy="3894901"/>
          </a:xfrm>
        </p:grpSpPr>
        <p:sp>
          <p:nvSpPr>
            <p:cNvPr id="44" name="TextBox 4"/>
            <p:cNvSpPr txBox="1"/>
            <p:nvPr/>
          </p:nvSpPr>
          <p:spPr>
            <a:xfrm>
              <a:off x="10286056" y="3839399"/>
              <a:ext cx="3730475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latin typeface="Clear Sans Regular Bold"/>
                </a:rPr>
                <a:t>Categorical data type to logical</a:t>
              </a:r>
              <a:endParaRPr lang="en-US" sz="2500" dirty="0">
                <a:latin typeface="Clear Sans Regular Bold"/>
              </a:endParaRPr>
            </a:p>
          </p:txBody>
        </p:sp>
        <p:grpSp>
          <p:nvGrpSpPr>
            <p:cNvPr id="45" name="Group 5"/>
            <p:cNvGrpSpPr/>
            <p:nvPr/>
          </p:nvGrpSpPr>
          <p:grpSpPr>
            <a:xfrm>
              <a:off x="9868228" y="3946282"/>
              <a:ext cx="174685" cy="174685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50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  <p:sp>
          <p:nvSpPr>
            <p:cNvPr id="46" name="TextBox 4"/>
            <p:cNvSpPr txBox="1"/>
            <p:nvPr/>
          </p:nvSpPr>
          <p:spPr>
            <a:xfrm>
              <a:off x="10286056" y="6964859"/>
              <a:ext cx="3730475" cy="769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latin typeface="Clear Sans Regular Bold"/>
                </a:rPr>
                <a:t>Numeric data type to categorical</a:t>
              </a:r>
              <a:endParaRPr lang="en-US" sz="2500" dirty="0">
                <a:latin typeface="Clear Sans Regular Bold"/>
              </a:endParaRPr>
            </a:p>
          </p:txBody>
        </p:sp>
        <p:grpSp>
          <p:nvGrpSpPr>
            <p:cNvPr id="47" name="Group 5"/>
            <p:cNvGrpSpPr/>
            <p:nvPr/>
          </p:nvGrpSpPr>
          <p:grpSpPr>
            <a:xfrm>
              <a:off x="9868228" y="7071742"/>
              <a:ext cx="174685" cy="174685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49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10257571" y="4600652"/>
              <a:ext cx="5134829" cy="1409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 smtClean="0">
                  <a:latin typeface="Clear Sans Regular"/>
                </a:rPr>
                <a:t>Convert </a:t>
              </a:r>
              <a:r>
                <a:rPr lang="en-US" sz="2000" dirty="0">
                  <a:latin typeface="Clear Sans Regular"/>
                </a:rPr>
                <a:t>some categorical variables with too many levels to </a:t>
              </a:r>
              <a:r>
                <a:rPr lang="en-US" sz="2000" dirty="0" smtClean="0">
                  <a:latin typeface="Clear Sans Regular"/>
                </a:rPr>
                <a:t>logical by combining </a:t>
              </a:r>
              <a:r>
                <a:rPr lang="en-US" sz="2000" dirty="0">
                  <a:latin typeface="Clear Sans Regular"/>
                </a:rPr>
                <a:t>the different </a:t>
              </a:r>
              <a:r>
                <a:rPr lang="en-US" sz="2000" dirty="0" smtClean="0">
                  <a:latin typeface="Clear Sans Regular"/>
                </a:rPr>
                <a:t>levels based </a:t>
              </a:r>
              <a:r>
                <a:rPr lang="en-US" sz="2000" dirty="0">
                  <a:latin typeface="Clear Sans Regular"/>
                </a:rPr>
                <a:t>on domain or business experience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043" y="8661927"/>
            <a:ext cx="8353180" cy="1625073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8839199" y="3924300"/>
            <a:ext cx="6934201" cy="5943600"/>
            <a:chOff x="8851178" y="6295629"/>
            <a:chExt cx="6934201" cy="5943600"/>
          </a:xfrm>
        </p:grpSpPr>
        <p:sp>
          <p:nvSpPr>
            <p:cNvPr id="55" name="Rectangle 54"/>
            <p:cNvSpPr/>
            <p:nvPr/>
          </p:nvSpPr>
          <p:spPr>
            <a:xfrm>
              <a:off x="8851178" y="6295629"/>
              <a:ext cx="6934201" cy="6333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Elbow Connector 55"/>
            <p:cNvCxnSpPr>
              <a:stCxn id="55" idx="1"/>
            </p:cNvCxnSpPr>
            <p:nvPr/>
          </p:nvCxnSpPr>
          <p:spPr>
            <a:xfrm rot="10800000" flipH="1" flipV="1">
              <a:off x="8851178" y="6612279"/>
              <a:ext cx="126844" cy="5626950"/>
            </a:xfrm>
            <a:prstGeom prst="bentConnector4">
              <a:avLst>
                <a:gd name="adj1" fmla="val -180221"/>
                <a:gd name="adj2" fmla="val 99872"/>
              </a:avLst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96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3153" y="2079947"/>
            <a:ext cx="5134829" cy="4539530"/>
            <a:chOff x="0" y="47625"/>
            <a:chExt cx="6846439" cy="6052707"/>
          </a:xfrm>
        </p:grpSpPr>
        <p:sp>
          <p:nvSpPr>
            <p:cNvPr id="3" name="TextBox 3"/>
            <p:cNvSpPr txBox="1"/>
            <p:nvPr/>
          </p:nvSpPr>
          <p:spPr>
            <a:xfrm>
              <a:off x="0" y="47625"/>
              <a:ext cx="6846439" cy="3475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4400" dirty="0" smtClean="0">
                  <a:solidFill>
                    <a:srgbClr val="303030"/>
                  </a:solidFill>
                  <a:latin typeface="Questrial"/>
                </a:rPr>
                <a:t>Convert </a:t>
              </a:r>
              <a:r>
                <a:rPr lang="en-US" sz="4400" dirty="0">
                  <a:solidFill>
                    <a:srgbClr val="303030"/>
                  </a:solidFill>
                  <a:latin typeface="Questrial"/>
                </a:rPr>
                <a:t>Continuous</a:t>
              </a:r>
              <a:r>
                <a:rPr lang="en-US" sz="4400" dirty="0" smtClean="0">
                  <a:solidFill>
                    <a:srgbClr val="303030"/>
                  </a:solidFill>
                  <a:latin typeface="Questrial"/>
                </a:rPr>
                <a:t> into Categorical by </a:t>
              </a:r>
              <a:r>
                <a:rPr lang="en-US" sz="4400" dirty="0">
                  <a:solidFill>
                    <a:srgbClr val="5C2DBF"/>
                  </a:solidFill>
                  <a:latin typeface="Questrial"/>
                </a:rPr>
                <a:t>Creating Bins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42764"/>
              <a:ext cx="6846439" cy="2357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A very common task in data processing is the transformation of the numeric variables (continuous, discrete etc.) to categorical by creating bins. For example, is quite often to convert the </a:t>
              </a:r>
              <a:r>
                <a:rPr lang="en-US" sz="2000" b="1" dirty="0">
                  <a:solidFill>
                    <a:srgbClr val="303030"/>
                  </a:solidFill>
                  <a:latin typeface="Clear Sans Regular"/>
                </a:rPr>
                <a:t>age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 to the </a:t>
              </a:r>
              <a:r>
                <a:rPr lang="en-US" sz="2000" b="1" dirty="0">
                  <a:solidFill>
                    <a:srgbClr val="303030"/>
                  </a:solidFill>
                  <a:latin typeface="Clear Sans Regular"/>
                </a:rPr>
                <a:t>age </a:t>
              </a: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groups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.</a:t>
              </a:r>
              <a:endParaRPr lang="en-US" sz="2000" dirty="0">
                <a:solidFill>
                  <a:srgbClr val="303030"/>
                </a:solidFill>
                <a:latin typeface="Clear Sans Regular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925800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07.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2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210800" y="4851301"/>
            <a:ext cx="27158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/>
              <a:t>Bin 1: [18:30]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/>
              <a:t>Bin 2 : (30:45]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smtClean="0"/>
              <a:t>Bin 3: (45:60]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34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5925800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07.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045" y="7353300"/>
            <a:ext cx="14489884" cy="216314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2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96" y="2563515"/>
            <a:ext cx="7064798" cy="4075112"/>
          </a:xfrm>
          <a:prstGeom prst="rect">
            <a:avLst/>
          </a:prstGeom>
        </p:spPr>
      </p:pic>
      <p:grpSp>
        <p:nvGrpSpPr>
          <p:cNvPr id="18" name="Group 5"/>
          <p:cNvGrpSpPr/>
          <p:nvPr/>
        </p:nvGrpSpPr>
        <p:grpSpPr>
          <a:xfrm>
            <a:off x="1981200" y="2168400"/>
            <a:ext cx="5134829" cy="4167859"/>
            <a:chOff x="0" y="47625"/>
            <a:chExt cx="6846439" cy="5557145"/>
          </a:xfrm>
        </p:grpSpPr>
        <p:sp>
          <p:nvSpPr>
            <p:cNvPr id="19" name="TextBox 6"/>
            <p:cNvSpPr txBox="1"/>
            <p:nvPr/>
          </p:nvSpPr>
          <p:spPr>
            <a:xfrm>
              <a:off x="0" y="47625"/>
              <a:ext cx="6846439" cy="2295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4400" dirty="0" smtClean="0">
                  <a:solidFill>
                    <a:srgbClr val="303030"/>
                  </a:solidFill>
                  <a:latin typeface="Questrial"/>
                </a:rPr>
                <a:t>Create Bins Based on </a:t>
              </a:r>
              <a:r>
                <a:rPr lang="en-US" sz="4400" dirty="0" smtClean="0">
                  <a:solidFill>
                    <a:srgbClr val="5C2DBF"/>
                  </a:solidFill>
                  <a:latin typeface="Questrial"/>
                </a:rPr>
                <a:t>Quantiles</a:t>
              </a:r>
              <a:r>
                <a:rPr lang="en-US" sz="4400" dirty="0" smtClean="0">
                  <a:solidFill>
                    <a:srgbClr val="303030"/>
                  </a:solidFill>
                  <a:latin typeface="Questrial"/>
                </a:rPr>
                <a:t> </a:t>
              </a:r>
              <a:endParaRPr lang="en-US" sz="4400" dirty="0">
                <a:solidFill>
                  <a:srgbClr val="303030"/>
                </a:solidFill>
                <a:latin typeface="Questrial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0" y="3725965"/>
              <a:ext cx="6846439" cy="1878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Each bin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based on age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distribution. For example,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4 bins of an equal number of observations, i.e. 25%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each. We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can easily do it as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using </a:t>
              </a: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quantile()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and </a:t>
              </a: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cut()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functions</a:t>
              </a: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.</a:t>
              </a:r>
              <a:endParaRPr lang="en-US" sz="2000" b="1" dirty="0">
                <a:solidFill>
                  <a:srgbClr val="303030"/>
                </a:solidFill>
                <a:latin typeface="Clear Sans Regular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897308" y="2614831"/>
            <a:ext cx="8154538" cy="3972479"/>
            <a:chOff x="7897308" y="2614831"/>
            <a:chExt cx="8154538" cy="397247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7308" y="2614831"/>
              <a:ext cx="8154538" cy="3972479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8781743" y="5658509"/>
              <a:ext cx="2191057" cy="461665"/>
              <a:chOff x="8781743" y="5658509"/>
              <a:chExt cx="2191057" cy="461665"/>
            </a:xfrm>
          </p:grpSpPr>
          <p:sp>
            <p:nvSpPr>
              <p:cNvPr id="22" name="AutoShape 12"/>
              <p:cNvSpPr/>
              <p:nvPr/>
            </p:nvSpPr>
            <p:spPr>
              <a:xfrm flipV="1">
                <a:off x="8781743" y="5658509"/>
                <a:ext cx="2191057" cy="0"/>
              </a:xfrm>
              <a:prstGeom prst="line">
                <a:avLst/>
              </a:prstGeom>
              <a:ln w="47625" cap="rnd">
                <a:solidFill>
                  <a:srgbClr val="000000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23" name="TextBox 22"/>
              <p:cNvSpPr txBox="1"/>
              <p:nvPr/>
            </p:nvSpPr>
            <p:spPr>
              <a:xfrm>
                <a:off x="9370481" y="5658509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25%</a:t>
                </a:r>
                <a:endParaRPr lang="en-US" sz="2400" b="1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1002830" y="5658509"/>
              <a:ext cx="1570169" cy="461665"/>
              <a:chOff x="8388118" y="5658509"/>
              <a:chExt cx="1570169" cy="461665"/>
            </a:xfrm>
          </p:grpSpPr>
          <p:sp>
            <p:nvSpPr>
              <p:cNvPr id="26" name="AutoShape 12"/>
              <p:cNvSpPr/>
              <p:nvPr/>
            </p:nvSpPr>
            <p:spPr>
              <a:xfrm flipV="1">
                <a:off x="8388118" y="5658509"/>
                <a:ext cx="1570169" cy="0"/>
              </a:xfrm>
              <a:prstGeom prst="line">
                <a:avLst/>
              </a:prstGeom>
              <a:ln w="47625" cap="rnd">
                <a:solidFill>
                  <a:srgbClr val="000000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27" name="TextBox 26"/>
              <p:cNvSpPr txBox="1"/>
              <p:nvPr/>
            </p:nvSpPr>
            <p:spPr>
              <a:xfrm>
                <a:off x="8815288" y="5658509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50%</a:t>
                </a:r>
                <a:endParaRPr lang="en-US" sz="2400" b="1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2645144" y="5665726"/>
              <a:ext cx="2899656" cy="461665"/>
              <a:chOff x="8781743" y="5658509"/>
              <a:chExt cx="2899656" cy="461665"/>
            </a:xfrm>
          </p:grpSpPr>
          <p:sp>
            <p:nvSpPr>
              <p:cNvPr id="32" name="AutoShape 12"/>
              <p:cNvSpPr/>
              <p:nvPr/>
            </p:nvSpPr>
            <p:spPr>
              <a:xfrm flipV="1">
                <a:off x="8781743" y="5658509"/>
                <a:ext cx="2899656" cy="0"/>
              </a:xfrm>
              <a:prstGeom prst="line">
                <a:avLst/>
              </a:prstGeom>
              <a:ln w="47625" cap="rnd">
                <a:solidFill>
                  <a:srgbClr val="000000"/>
                </a:solidFill>
                <a:prstDash val="solid"/>
                <a:headEnd type="triangle" w="med" len="med"/>
                <a:tailEnd type="triangle" w="med" len="med"/>
              </a:ln>
            </p:spPr>
          </p:sp>
          <p:sp>
            <p:nvSpPr>
              <p:cNvPr id="33" name="TextBox 32"/>
              <p:cNvSpPr txBox="1"/>
              <p:nvPr/>
            </p:nvSpPr>
            <p:spPr>
              <a:xfrm>
                <a:off x="9742130" y="5658509"/>
                <a:ext cx="720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25%</a:t>
                </a:r>
                <a:endParaRPr lang="en-US" sz="2400" b="1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41" y="647699"/>
            <a:ext cx="8154538" cy="39724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"/>
          <a:stretch/>
        </p:blipFill>
        <p:spPr>
          <a:xfrm>
            <a:off x="1295400" y="647700"/>
            <a:ext cx="7696200" cy="3972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765782"/>
            <a:ext cx="4419600" cy="611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134100"/>
            <a:ext cx="8154538" cy="3972479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978131" y="335332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AGE GROUPS BASED ON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QUANTILES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 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9145138" y="335332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EXPERIENCE GROUPS BASED ON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QUANTILES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 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b="8227"/>
          <a:stretch/>
        </p:blipFill>
        <p:spPr>
          <a:xfrm>
            <a:off x="10103555" y="4681678"/>
            <a:ext cx="4069645" cy="571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6154615"/>
            <a:ext cx="8154538" cy="3972479"/>
          </a:xfrm>
          <a:prstGeom prst="rect">
            <a:avLst/>
          </a:prstGeom>
        </p:spPr>
      </p:pic>
      <p:sp>
        <p:nvSpPr>
          <p:cNvPr id="14" name="AutoShape 12"/>
          <p:cNvSpPr/>
          <p:nvPr/>
        </p:nvSpPr>
        <p:spPr>
          <a:xfrm flipV="1">
            <a:off x="10058400" y="8648700"/>
            <a:ext cx="590857" cy="7216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5" name="TextBox 14"/>
          <p:cNvSpPr txBox="1"/>
          <p:nvPr/>
        </p:nvSpPr>
        <p:spPr>
          <a:xfrm>
            <a:off x="9218081" y="864870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25%</a:t>
            </a:r>
            <a:endParaRPr lang="en-US" sz="2400" b="1" dirty="0"/>
          </a:p>
        </p:txBody>
      </p:sp>
      <p:sp>
        <p:nvSpPr>
          <p:cNvPr id="16" name="AutoShape 12"/>
          <p:cNvSpPr/>
          <p:nvPr/>
        </p:nvSpPr>
        <p:spPr>
          <a:xfrm flipV="1">
            <a:off x="10668000" y="8648699"/>
            <a:ext cx="1752599" cy="7217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7" name="TextBox 16"/>
          <p:cNvSpPr txBox="1"/>
          <p:nvPr/>
        </p:nvSpPr>
        <p:spPr>
          <a:xfrm>
            <a:off x="11277600" y="864870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50%</a:t>
            </a:r>
            <a:endParaRPr lang="en-US" sz="2400" b="1" dirty="0"/>
          </a:p>
        </p:txBody>
      </p:sp>
      <p:sp>
        <p:nvSpPr>
          <p:cNvPr id="18" name="AutoShape 12"/>
          <p:cNvSpPr/>
          <p:nvPr/>
        </p:nvSpPr>
        <p:spPr>
          <a:xfrm flipV="1">
            <a:off x="12420600" y="8648700"/>
            <a:ext cx="5029200" cy="7217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triangle" w="med" len="med"/>
            <a:tailEnd type="triangle" w="med" len="med"/>
          </a:ln>
        </p:spPr>
      </p:sp>
      <p:sp>
        <p:nvSpPr>
          <p:cNvPr id="19" name="TextBox 18"/>
          <p:cNvSpPr txBox="1"/>
          <p:nvPr/>
        </p:nvSpPr>
        <p:spPr>
          <a:xfrm>
            <a:off x="13453131" y="86559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25%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06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151283" y="1181100"/>
            <a:ext cx="9985435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smtClean="0">
                <a:solidFill>
                  <a:srgbClr val="303030"/>
                </a:solidFill>
                <a:latin typeface="Questrial"/>
              </a:rPr>
              <a:t>Choosing the Right </a:t>
            </a:r>
            <a:r>
              <a:rPr lang="en-US" sz="10000" dirty="0" smtClean="0">
                <a:solidFill>
                  <a:srgbClr val="5C2DBF"/>
                </a:solidFill>
                <a:latin typeface="Questrial"/>
              </a:rPr>
              <a:t>Clustering</a:t>
            </a:r>
            <a:r>
              <a:rPr lang="en-US" sz="10000" dirty="0" smtClean="0">
                <a:solidFill>
                  <a:srgbClr val="303030"/>
                </a:solidFill>
                <a:latin typeface="Questrial"/>
              </a:rPr>
              <a:t> Algorithm!</a:t>
            </a:r>
            <a:endParaRPr lang="en-US" sz="10000" dirty="0">
              <a:solidFill>
                <a:srgbClr val="303030"/>
              </a:solidFill>
              <a:latin typeface="Quest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94347" y="1266825"/>
            <a:ext cx="2741718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08.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3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5125"/>
            <a:ext cx="1754765" cy="10061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474335" y="2324100"/>
            <a:ext cx="3228571" cy="3695238"/>
            <a:chOff x="2231015" y="5602994"/>
            <a:chExt cx="3228571" cy="369523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1015" y="5602994"/>
              <a:ext cx="3228571" cy="3695238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969419" y="6482658"/>
              <a:ext cx="1751762" cy="20159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3200" i="1" dirty="0" smtClean="0">
                  <a:latin typeface="Clear Sans Regular Bold"/>
                </a:rPr>
                <a:t>Cluster </a:t>
              </a:r>
              <a:br>
                <a:rPr lang="en-US" sz="3200" i="1" dirty="0" smtClean="0">
                  <a:latin typeface="Clear Sans Regular Bold"/>
                </a:rPr>
              </a:br>
              <a:r>
                <a:rPr lang="en-US" sz="3200" dirty="0" smtClean="0">
                  <a:latin typeface="Clear Sans Regular Bold"/>
                </a:rPr>
                <a:t>Package</a:t>
              </a:r>
            </a:p>
            <a:p>
              <a:pPr>
                <a:lnSpc>
                  <a:spcPts val="3000"/>
                </a:lnSpc>
              </a:pPr>
              <a:endParaRPr lang="en-US" sz="3200" dirty="0">
                <a:latin typeface="Clear Sans Regular Bold"/>
              </a:endParaRPr>
            </a:p>
            <a:p>
              <a:pPr>
                <a:lnSpc>
                  <a:spcPts val="3000"/>
                </a:lnSpc>
              </a:pPr>
              <a:r>
                <a:rPr lang="en-US" sz="2800" i="1" dirty="0" err="1">
                  <a:solidFill>
                    <a:srgbClr val="B5A2D2"/>
                  </a:solidFill>
                  <a:latin typeface="Clear Sans Regular Bold"/>
                </a:rPr>
                <a:t>kmeans</a:t>
              </a:r>
              <a:r>
                <a:rPr lang="en-US" sz="2800" i="1" dirty="0">
                  <a:solidFill>
                    <a:srgbClr val="B5A2D2"/>
                  </a:solidFill>
                  <a:latin typeface="Clear Sans Regular Bold"/>
                </a:rPr>
                <a:t>()</a:t>
              </a:r>
            </a:p>
            <a:p>
              <a:pPr>
                <a:lnSpc>
                  <a:spcPts val="3000"/>
                </a:lnSpc>
              </a:pPr>
              <a:r>
                <a:rPr lang="en-US" sz="2800" i="1" dirty="0" err="1">
                  <a:solidFill>
                    <a:srgbClr val="B5A2D2"/>
                  </a:solidFill>
                  <a:latin typeface="Clear Sans Regular Bold"/>
                </a:rPr>
                <a:t>hclust</a:t>
              </a:r>
              <a:r>
                <a:rPr lang="en-US" sz="2800" i="1" dirty="0">
                  <a:solidFill>
                    <a:srgbClr val="B5A2D2"/>
                  </a:solidFill>
                  <a:latin typeface="Clear Sans Regular Bold"/>
                </a:rPr>
                <a:t>()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6087739"/>
            <a:ext cx="6313137" cy="4199261"/>
          </a:xfrm>
          <a:prstGeom prst="rect">
            <a:avLst/>
          </a:prstGeom>
        </p:spPr>
      </p:pic>
      <p:sp>
        <p:nvSpPr>
          <p:cNvPr id="15" name="TextBox 6"/>
          <p:cNvSpPr txBox="1"/>
          <p:nvPr/>
        </p:nvSpPr>
        <p:spPr>
          <a:xfrm>
            <a:off x="4343400" y="5588957"/>
            <a:ext cx="598990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8 FEATURES </a:t>
            </a:r>
            <a:r>
              <a:rPr lang="en-US" sz="2800" dirty="0" smtClean="0">
                <a:latin typeface="Clear Sans Regular Bold"/>
              </a:rPr>
              <a:t>OF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 </a:t>
            </a:r>
            <a:r>
              <a:rPr lang="en-US" sz="2800" dirty="0" smtClean="0">
                <a:latin typeface="Clear Sans Regular Bold"/>
              </a:rPr>
              <a:t>CATEGORICAL TYPE</a:t>
            </a:r>
            <a:endParaRPr lang="en-US" sz="2800" dirty="0">
              <a:latin typeface="Clear Sans Regular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517" y="6809652"/>
            <a:ext cx="7181742" cy="2494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8074" y="3069529"/>
            <a:ext cx="10431852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9999" dirty="0" smtClean="0">
                <a:solidFill>
                  <a:srgbClr val="B5A2D2"/>
                </a:solidFill>
                <a:latin typeface="Questrial"/>
              </a:rPr>
              <a:t>Hierarchical</a:t>
            </a:r>
            <a:r>
              <a:rPr lang="en-US" sz="9999" dirty="0" smtClean="0">
                <a:solidFill>
                  <a:srgbClr val="FFFFFF"/>
                </a:solidFill>
                <a:latin typeface="Questrial"/>
              </a:rPr>
              <a:t> </a:t>
            </a:r>
            <a:r>
              <a:rPr lang="en-US" sz="9999" dirty="0">
                <a:solidFill>
                  <a:srgbClr val="FFFFFF"/>
                </a:solidFill>
                <a:latin typeface="Questrial"/>
              </a:rPr>
              <a:t>Agglomerative Clustering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99160" y="1266825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09.</a:t>
            </a:r>
            <a:endParaRPr lang="en-US" sz="13000" dirty="0">
              <a:solidFill>
                <a:srgbClr val="FFFFFF"/>
              </a:solidFill>
              <a:latin typeface="Questrial Bo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2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252929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10.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427" y="1444489"/>
            <a:ext cx="3228571" cy="369523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580831" y="2476500"/>
            <a:ext cx="175176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i="1" dirty="0" smtClean="0">
                <a:latin typeface="Clear Sans Regular Bold"/>
              </a:rPr>
              <a:t>Cluster </a:t>
            </a:r>
            <a:br>
              <a:rPr lang="en-US" sz="3200" i="1" dirty="0" smtClean="0">
                <a:latin typeface="Clear Sans Regular Bold"/>
              </a:rPr>
            </a:br>
            <a:r>
              <a:rPr lang="en-US" sz="3200" dirty="0" smtClean="0">
                <a:latin typeface="Clear Sans Regular Bold"/>
              </a:rPr>
              <a:t>Package</a:t>
            </a:r>
          </a:p>
          <a:p>
            <a:pPr>
              <a:lnSpc>
                <a:spcPts val="3000"/>
              </a:lnSpc>
            </a:pPr>
            <a:endParaRPr lang="en-US" sz="3200" dirty="0">
              <a:latin typeface="Clear Sans Regular Bold"/>
            </a:endParaRPr>
          </a:p>
          <a:p>
            <a:pPr>
              <a:lnSpc>
                <a:spcPts val="3000"/>
              </a:lnSpc>
            </a:pPr>
            <a:r>
              <a:rPr lang="en-US" sz="3200" i="1" dirty="0">
                <a:solidFill>
                  <a:srgbClr val="B5A2D2"/>
                </a:solidFill>
                <a:latin typeface="Clear Sans Regular Bold"/>
              </a:rPr>
              <a:t>daisy()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3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sp>
        <p:nvSpPr>
          <p:cNvPr id="15" name="TextBox 2"/>
          <p:cNvSpPr txBox="1"/>
          <p:nvPr/>
        </p:nvSpPr>
        <p:spPr>
          <a:xfrm>
            <a:off x="1028700" y="1310033"/>
            <a:ext cx="7687214" cy="410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Calculating Distance by </a:t>
            </a:r>
            <a:r>
              <a:rPr lang="en-US" sz="7200" dirty="0" smtClean="0">
                <a:solidFill>
                  <a:srgbClr val="5C2DBF"/>
                </a:solidFill>
                <a:latin typeface="Questrial"/>
              </a:rPr>
              <a:t>daisy</a:t>
            </a: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 and </a:t>
            </a:r>
            <a:r>
              <a:rPr lang="en-US" sz="7200" dirty="0" err="1" smtClean="0">
                <a:solidFill>
                  <a:srgbClr val="5C2DBF"/>
                </a:solidFill>
                <a:latin typeface="Questrial"/>
              </a:rPr>
              <a:t>gower</a:t>
            </a: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 Metric</a:t>
            </a:r>
            <a:endParaRPr lang="en-US" sz="7200" dirty="0">
              <a:solidFill>
                <a:srgbClr val="303030"/>
              </a:solidFill>
              <a:latin typeface="Quest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41"/>
          <a:stretch/>
        </p:blipFill>
        <p:spPr>
          <a:xfrm>
            <a:off x="2209800" y="6873820"/>
            <a:ext cx="5984954" cy="23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4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310033"/>
            <a:ext cx="7687214" cy="410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Calculating Distance by </a:t>
            </a:r>
            <a:r>
              <a:rPr lang="en-US" sz="7200" dirty="0" smtClean="0">
                <a:solidFill>
                  <a:srgbClr val="5C2DBF"/>
                </a:solidFill>
                <a:latin typeface="Questrial"/>
              </a:rPr>
              <a:t>daisy</a:t>
            </a: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 and </a:t>
            </a:r>
            <a:r>
              <a:rPr lang="en-US" sz="7200" dirty="0" err="1" smtClean="0">
                <a:solidFill>
                  <a:srgbClr val="5C2DBF"/>
                </a:solidFill>
                <a:latin typeface="Questrial"/>
              </a:rPr>
              <a:t>gower</a:t>
            </a:r>
            <a:r>
              <a:rPr lang="en-US" sz="7200" dirty="0" smtClean="0">
                <a:solidFill>
                  <a:srgbClr val="303030"/>
                </a:solidFill>
                <a:latin typeface="Questrial"/>
              </a:rPr>
              <a:t> Metric</a:t>
            </a:r>
            <a:endParaRPr lang="en-US" sz="7200" dirty="0">
              <a:solidFill>
                <a:srgbClr val="303030"/>
              </a:solidFill>
              <a:latin typeface="Questri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323662" y="1500583"/>
            <a:ext cx="4236648" cy="4057865"/>
            <a:chOff x="0" y="28575"/>
            <a:chExt cx="5648864" cy="5410484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5648864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 smtClean="0">
                  <a:solidFill>
                    <a:srgbClr val="C6B5ED"/>
                  </a:solidFill>
                  <a:latin typeface="Clear Sans Regular Bold"/>
                </a:rPr>
                <a:t>Dissimilarity </a:t>
              </a:r>
              <a:r>
                <a:rPr lang="en-US" sz="2800" dirty="0">
                  <a:solidFill>
                    <a:srgbClr val="C6B5ED"/>
                  </a:solidFill>
                  <a:latin typeface="Clear Sans Regular Bold"/>
                </a:rPr>
                <a:t>Matrix </a:t>
              </a: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Calculation</a:t>
              </a:r>
              <a:endParaRPr lang="en-US" sz="2800" dirty="0">
                <a:solidFill>
                  <a:srgbClr val="B5A2D2"/>
                </a:solidFill>
                <a:latin typeface="Clear Sans Regular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08953"/>
              <a:ext cx="5648864" cy="3830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Gower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is a scaling algorithm applied to mixed numeric and categorical data to bring all variables to a 0–1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range.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The distance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between </a:t>
              </a:r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 smtClean="0">
                  <a:solidFill>
                    <a:srgbClr val="30303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 and </a:t>
              </a:r>
              <a:r>
                <a:rPr lang="en-US" i="1" dirty="0"/>
                <a:t> </a:t>
              </a:r>
              <a:r>
                <a:rPr lang="en-US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</a:t>
              </a:r>
              <a:r>
                <a:rPr lang="en-US" sz="2400" dirty="0" smtClean="0">
                  <a:solidFill>
                    <a:srgbClr val="30303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values on categorical variable </a:t>
              </a:r>
              <a:r>
                <a:rPr lang="en-US" sz="2000" i="1" dirty="0">
                  <a:solidFill>
                    <a:srgbClr val="30303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, is 0 when their value is equal. and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otherwise 1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78200" y="1266825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10.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42738" y="5600700"/>
            <a:ext cx="6640262" cy="3962400"/>
            <a:chOff x="9742738" y="5600700"/>
            <a:chExt cx="6640262" cy="3962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8400" y="6215062"/>
              <a:ext cx="5224233" cy="334803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2738" y="5600700"/>
              <a:ext cx="6640262" cy="708792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41"/>
          <a:stretch/>
        </p:blipFill>
        <p:spPr>
          <a:xfrm>
            <a:off x="2209800" y="6873820"/>
            <a:ext cx="5984954" cy="23728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822" y="9258300"/>
            <a:ext cx="988768" cy="9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3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144000" y="2656367"/>
            <a:ext cx="5302074" cy="5011677"/>
            <a:chOff x="0" y="28575"/>
            <a:chExt cx="7069432" cy="6682236"/>
          </a:xfrm>
        </p:grpSpPr>
        <p:sp>
          <p:nvSpPr>
            <p:cNvPr id="7" name="TextBox 7"/>
            <p:cNvSpPr txBox="1"/>
            <p:nvPr/>
          </p:nvSpPr>
          <p:spPr>
            <a:xfrm>
              <a:off x="0" y="28575"/>
              <a:ext cx="7069432" cy="1060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>
                  <a:solidFill>
                    <a:srgbClr val="5C2DBF"/>
                  </a:solidFill>
                  <a:latin typeface="Clear Sans Regular Bold"/>
                </a:rPr>
                <a:t>Hierarchical Agglomerative Clustering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241279"/>
              <a:ext cx="7069432" cy="5469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A simple clustering algorithm</a:t>
              </a:r>
            </a:p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Define a distance (or dissimilarity) between clusters</a:t>
              </a:r>
            </a:p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Initialize: every example is a cluster</a:t>
              </a:r>
            </a:p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Iterate: </a:t>
              </a:r>
            </a:p>
            <a:p>
              <a:pPr marL="342900" indent="-342900">
                <a:lnSpc>
                  <a:spcPts val="2800"/>
                </a:lnSpc>
                <a:spcAft>
                  <a:spcPts val="600"/>
                </a:spcAft>
                <a:buFontTx/>
                <a:buChar char="-"/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Compute distances between all clusters</a:t>
              </a:r>
            </a:p>
            <a:p>
              <a:pPr marL="342900" indent="-342900">
                <a:lnSpc>
                  <a:spcPts val="2800"/>
                </a:lnSpc>
                <a:spcAft>
                  <a:spcPts val="600"/>
                </a:spcAft>
                <a:buFontTx/>
                <a:buChar char="-"/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Merge two closest clusters</a:t>
              </a:r>
            </a:p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Save both clustering and sequence of cluster operations</a:t>
              </a:r>
            </a:p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b="1" dirty="0" err="1" smtClean="0">
                  <a:solidFill>
                    <a:srgbClr val="303030"/>
                  </a:solidFill>
                  <a:latin typeface="Clear Sans Regular"/>
                </a:rPr>
                <a:t>Dendrogram</a:t>
              </a:r>
              <a:endParaRPr lang="en-US" sz="2000" b="1" dirty="0">
                <a:solidFill>
                  <a:srgbClr val="303030"/>
                </a:solidFill>
                <a:latin typeface="Clear Sans Regular"/>
              </a:endParaRPr>
            </a:p>
          </p:txBody>
        </p:sp>
      </p:grp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53048" y="3583144"/>
            <a:ext cx="355148" cy="279941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53048" y="4025359"/>
            <a:ext cx="355148" cy="279941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40205" y="4853685"/>
            <a:ext cx="355148" cy="279941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40205" y="5295900"/>
            <a:ext cx="355148" cy="279941"/>
          </a:xfrm>
          <a:prstGeom prst="rect">
            <a:avLst/>
          </a:prstGeom>
        </p:spPr>
      </p:pic>
      <p:pic>
        <p:nvPicPr>
          <p:cNvPr id="18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67035" y="6530085"/>
            <a:ext cx="355148" cy="279941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8567035" y="7353300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Initially, every datum is a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Cluster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0" t="34800" r="54844" b="17657"/>
          <a:stretch/>
        </p:blipFill>
        <p:spPr>
          <a:xfrm>
            <a:off x="2057400" y="3099168"/>
            <a:ext cx="5665854" cy="495334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62200" y="2592246"/>
            <a:ext cx="132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 points</a:t>
            </a:r>
            <a:endParaRPr lang="en-US" sz="2400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24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7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4400" y="2592245"/>
            <a:ext cx="156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 clusters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4282552" y="1282483"/>
            <a:ext cx="11193814" cy="128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200" dirty="0" smtClean="0">
                <a:solidFill>
                  <a:srgbClr val="C6B5ED"/>
                </a:solidFill>
                <a:latin typeface="Questrial"/>
              </a:rPr>
              <a:t>Mentorship</a:t>
            </a:r>
            <a:r>
              <a:rPr lang="en-US" sz="7200" dirty="0" smtClean="0">
                <a:solidFill>
                  <a:srgbClr val="5C2DBF"/>
                </a:solidFill>
                <a:latin typeface="Questrial"/>
              </a:rPr>
              <a:t> </a:t>
            </a:r>
            <a:r>
              <a:rPr lang="en-US" sz="7200" dirty="0" smtClean="0">
                <a:solidFill>
                  <a:schemeClr val="bg1"/>
                </a:solidFill>
                <a:latin typeface="Questrial"/>
              </a:rPr>
              <a:t>Program 2021</a:t>
            </a:r>
            <a:endParaRPr lang="en-US" sz="7200" dirty="0">
              <a:solidFill>
                <a:schemeClr val="bg1"/>
              </a:solidFill>
              <a:latin typeface="Quest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27261" y="3027129"/>
            <a:ext cx="2881478" cy="3738282"/>
            <a:chOff x="9227261" y="3027129"/>
            <a:chExt cx="2881478" cy="3738282"/>
          </a:xfrm>
        </p:grpSpPr>
        <p:grpSp>
          <p:nvGrpSpPr>
            <p:cNvPr id="7" name="Group 7"/>
            <p:cNvGrpSpPr/>
            <p:nvPr/>
          </p:nvGrpSpPr>
          <p:grpSpPr>
            <a:xfrm>
              <a:off x="9227261" y="5925989"/>
              <a:ext cx="2881478" cy="839422"/>
              <a:chOff x="0" y="0"/>
              <a:chExt cx="3841971" cy="1119230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0" y="-9525"/>
                <a:ext cx="3841971" cy="5084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Clear Sans Regular Bold"/>
                  </a:rPr>
                  <a:t>Stuart Flint</a:t>
                </a:r>
                <a:endParaRPr lang="en-US" sz="2500" dirty="0">
                  <a:solidFill>
                    <a:schemeClr val="bg1"/>
                  </a:solidFill>
                  <a:latin typeface="Clear Sans Regular Bold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666040"/>
                <a:ext cx="3841971" cy="4531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dirty="0" smtClean="0">
                    <a:solidFill>
                      <a:schemeClr val="bg1"/>
                    </a:solidFill>
                    <a:latin typeface="Clear Sans Regular"/>
                  </a:rPr>
                  <a:t>Senior Data Scientist</a:t>
                </a:r>
                <a:endParaRPr lang="en-US" sz="2000" dirty="0">
                  <a:solidFill>
                    <a:schemeClr val="bg1"/>
                  </a:solidFill>
                  <a:latin typeface="Clear Sans Regular"/>
                </a:endParaRPr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0333" y="3027129"/>
              <a:ext cx="2064467" cy="238207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3588066" y="3087141"/>
            <a:ext cx="2881478" cy="3660894"/>
            <a:chOff x="14535894" y="3086100"/>
            <a:chExt cx="2881478" cy="3660894"/>
          </a:xfrm>
        </p:grpSpPr>
        <p:grpSp>
          <p:nvGrpSpPr>
            <p:cNvPr id="12" name="Group 12"/>
            <p:cNvGrpSpPr/>
            <p:nvPr/>
          </p:nvGrpSpPr>
          <p:grpSpPr>
            <a:xfrm>
              <a:off x="14535894" y="5907572"/>
              <a:ext cx="2881478" cy="839422"/>
              <a:chOff x="0" y="0"/>
              <a:chExt cx="3841971" cy="1119230"/>
            </a:xfrm>
          </p:grpSpPr>
          <p:sp>
            <p:nvSpPr>
              <p:cNvPr id="13" name="TextBox 13"/>
              <p:cNvSpPr txBox="1"/>
              <p:nvPr/>
            </p:nvSpPr>
            <p:spPr>
              <a:xfrm>
                <a:off x="0" y="-9525"/>
                <a:ext cx="3841971" cy="5084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Clear Sans Regular Bold"/>
                  </a:rPr>
                  <a:t>Maryam </a:t>
                </a:r>
                <a:r>
                  <a:rPr lang="en-US" sz="2500" dirty="0" err="1" smtClean="0">
                    <a:solidFill>
                      <a:schemeClr val="bg1"/>
                    </a:solidFill>
                    <a:latin typeface="Clear Sans Regular Bold"/>
                  </a:rPr>
                  <a:t>Alizadeh</a:t>
                </a:r>
                <a:endParaRPr lang="en-US" sz="2500" dirty="0">
                  <a:solidFill>
                    <a:schemeClr val="bg1"/>
                  </a:solidFill>
                  <a:latin typeface="Clear Sans Regular Bold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666040"/>
                <a:ext cx="3841971" cy="45319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dirty="0" smtClean="0">
                    <a:solidFill>
                      <a:schemeClr val="bg1"/>
                    </a:solidFill>
                    <a:latin typeface="Clear Sans Regular"/>
                  </a:rPr>
                  <a:t>Data Analyst</a:t>
                </a:r>
                <a:endParaRPr lang="en-US" sz="2000" dirty="0">
                  <a:solidFill>
                    <a:schemeClr val="bg1"/>
                  </a:solidFill>
                  <a:latin typeface="Clear Sans Regular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1978" y="3086100"/>
              <a:ext cx="2069309" cy="2387665"/>
            </a:xfrm>
            <a:prstGeom prst="rect">
              <a:avLst/>
            </a:prstGeom>
          </p:spPr>
        </p:pic>
      </p:grpSp>
      <p:sp>
        <p:nvSpPr>
          <p:cNvPr id="27" name="TextBox 9"/>
          <p:cNvSpPr txBox="1"/>
          <p:nvPr/>
        </p:nvSpPr>
        <p:spPr>
          <a:xfrm>
            <a:off x="2692014" y="3993356"/>
            <a:ext cx="5476825" cy="3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solidFill>
                  <a:schemeClr val="bg1"/>
                </a:solidFill>
                <a:latin typeface="Clear Sans Regular Bold"/>
              </a:rPr>
              <a:t>Group Mentorship</a:t>
            </a:r>
            <a:endParaRPr lang="en-US" sz="2500" dirty="0">
              <a:solidFill>
                <a:schemeClr val="bg1"/>
              </a:solidFill>
              <a:latin typeface="Clear Sans Regular Bold"/>
            </a:endParaRPr>
          </a:p>
        </p:txBody>
      </p:sp>
      <p:grpSp>
        <p:nvGrpSpPr>
          <p:cNvPr id="28" name="Group 10"/>
          <p:cNvGrpSpPr/>
          <p:nvPr/>
        </p:nvGrpSpPr>
        <p:grpSpPr>
          <a:xfrm>
            <a:off x="2178936" y="4100239"/>
            <a:ext cx="174685" cy="174685"/>
            <a:chOff x="0" y="0"/>
            <a:chExt cx="6350000" cy="6350000"/>
          </a:xfrm>
          <a:solidFill>
            <a:schemeClr val="bg1"/>
          </a:solidFill>
        </p:grpSpPr>
        <p:sp>
          <p:nvSpPr>
            <p:cNvPr id="29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0" name="TextBox 9"/>
          <p:cNvSpPr txBox="1"/>
          <p:nvPr/>
        </p:nvSpPr>
        <p:spPr>
          <a:xfrm>
            <a:off x="2692014" y="4522750"/>
            <a:ext cx="5476825" cy="3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solidFill>
                  <a:schemeClr val="bg1"/>
                </a:solidFill>
                <a:latin typeface="Clear Sans Regular Bold"/>
              </a:rPr>
              <a:t>One-on-one Mentorship</a:t>
            </a:r>
            <a:endParaRPr lang="en-US" sz="2500" dirty="0">
              <a:solidFill>
                <a:schemeClr val="bg1"/>
              </a:solidFill>
              <a:latin typeface="Clear Sans Regular Bold"/>
            </a:endParaRPr>
          </a:p>
        </p:txBody>
      </p:sp>
      <p:grpSp>
        <p:nvGrpSpPr>
          <p:cNvPr id="31" name="Group 10"/>
          <p:cNvGrpSpPr/>
          <p:nvPr/>
        </p:nvGrpSpPr>
        <p:grpSpPr>
          <a:xfrm>
            <a:off x="2178936" y="4629633"/>
            <a:ext cx="174685" cy="174685"/>
            <a:chOff x="0" y="0"/>
            <a:chExt cx="6350000" cy="6350000"/>
          </a:xfrm>
          <a:solidFill>
            <a:schemeClr val="bg1"/>
          </a:solidFill>
        </p:grpSpPr>
        <p:sp>
          <p:nvSpPr>
            <p:cNvPr id="32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39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sp>
        <p:nvSpPr>
          <p:cNvPr id="43" name="TextBox 2"/>
          <p:cNvSpPr txBox="1"/>
          <p:nvPr/>
        </p:nvSpPr>
        <p:spPr>
          <a:xfrm>
            <a:off x="53240" y="1266825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0</a:t>
            </a:r>
            <a:r>
              <a:rPr lang="fa-IR" sz="13000" dirty="0" smtClean="0">
                <a:solidFill>
                  <a:srgbClr val="FFFFFF"/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.</a:t>
            </a:r>
            <a:endParaRPr lang="en-US" sz="13000" dirty="0">
              <a:solidFill>
                <a:srgbClr val="FFFFFF"/>
              </a:solidFill>
              <a:latin typeface="Questrial Bold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1,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220200" y="4635317"/>
            <a:ext cx="5782370" cy="1346383"/>
            <a:chOff x="9220200" y="4635317"/>
            <a:chExt cx="5782370" cy="1346383"/>
          </a:xfrm>
        </p:grpSpPr>
        <p:sp>
          <p:nvSpPr>
            <p:cNvPr id="22" name="TextBox 8"/>
            <p:cNvSpPr txBox="1"/>
            <p:nvPr/>
          </p:nvSpPr>
          <p:spPr>
            <a:xfrm>
              <a:off x="9700496" y="5016317"/>
              <a:ext cx="5302074" cy="69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Aft>
                  <a:spcPts val="600"/>
                </a:spcAft>
              </a:pP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Height of the join</a:t>
              </a:r>
              <a:b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</a:br>
              <a:r>
                <a:rPr lang="en-US" sz="2000" b="1" dirty="0" smtClean="0">
                  <a:solidFill>
                    <a:srgbClr val="303030"/>
                  </a:solidFill>
                  <a:latin typeface="Clear Sans Regular"/>
                </a:rPr>
                <a:t>indicates dissimilarity</a:t>
              </a:r>
              <a:endParaRPr lang="en-US" sz="2000" b="1" dirty="0">
                <a:solidFill>
                  <a:srgbClr val="303030"/>
                </a:solidFill>
                <a:latin typeface="Clear Sans Regular"/>
              </a:endParaRPr>
            </a:p>
          </p:txBody>
        </p:sp>
        <p:sp>
          <p:nvSpPr>
            <p:cNvPr id="23" name="AutoShape 12"/>
            <p:cNvSpPr/>
            <p:nvPr/>
          </p:nvSpPr>
          <p:spPr>
            <a:xfrm flipH="1" flipV="1">
              <a:off x="9220200" y="4635317"/>
              <a:ext cx="0" cy="1346383"/>
            </a:xfrm>
            <a:prstGeom prst="line">
              <a:avLst/>
            </a:prstGeom>
            <a:ln w="47625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44"/>
          <a:stretch/>
        </p:blipFill>
        <p:spPr>
          <a:xfrm>
            <a:off x="1245655" y="3067633"/>
            <a:ext cx="4621745" cy="466666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26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9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sp>
        <p:nvSpPr>
          <p:cNvPr id="15" name="AutoShape 12"/>
          <p:cNvSpPr/>
          <p:nvPr/>
        </p:nvSpPr>
        <p:spPr>
          <a:xfrm flipV="1">
            <a:off x="2286000" y="5898413"/>
            <a:ext cx="304800" cy="83820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3"/>
          <a:stretch/>
        </p:blipFill>
        <p:spPr>
          <a:xfrm>
            <a:off x="7696200" y="3086100"/>
            <a:ext cx="1257397" cy="4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2,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9700496" y="5016317"/>
            <a:ext cx="5302074" cy="69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smtClean="0">
                <a:solidFill>
                  <a:srgbClr val="303030"/>
                </a:solidFill>
                <a:latin typeface="Clear Sans Regular"/>
              </a:rPr>
              <a:t>Height of the join</a:t>
            </a:r>
            <a:br>
              <a:rPr lang="en-US" sz="2000" b="1" dirty="0" smtClean="0">
                <a:solidFill>
                  <a:srgbClr val="303030"/>
                </a:solidFill>
                <a:latin typeface="Clear Sans Regular"/>
              </a:rPr>
            </a:br>
            <a:r>
              <a:rPr lang="en-US" sz="2000" b="1" dirty="0" smtClean="0">
                <a:solidFill>
                  <a:srgbClr val="303030"/>
                </a:solidFill>
                <a:latin typeface="Clear Sans Regular"/>
              </a:rPr>
              <a:t>indicates dissimilarity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sp>
        <p:nvSpPr>
          <p:cNvPr id="23" name="AutoShape 12"/>
          <p:cNvSpPr/>
          <p:nvPr/>
        </p:nvSpPr>
        <p:spPr>
          <a:xfrm flipH="1" flipV="1">
            <a:off x="9220200" y="4635317"/>
            <a:ext cx="0" cy="1346383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6" t="33713" r="44840" b="21811"/>
          <a:stretch/>
        </p:blipFill>
        <p:spPr>
          <a:xfrm>
            <a:off x="1189154" y="2993344"/>
            <a:ext cx="6964246" cy="4827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7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0" t="33713" r="40867" b="21811"/>
          <a:stretch/>
        </p:blipFill>
        <p:spPr>
          <a:xfrm>
            <a:off x="8229600" y="3009900"/>
            <a:ext cx="574964" cy="4827300"/>
          </a:xfrm>
          <a:prstGeom prst="rect">
            <a:avLst/>
          </a:prstGeom>
        </p:spPr>
      </p:pic>
      <p:sp>
        <p:nvSpPr>
          <p:cNvPr id="24" name="AutoShape 12"/>
          <p:cNvSpPr/>
          <p:nvPr/>
        </p:nvSpPr>
        <p:spPr>
          <a:xfrm flipH="1">
            <a:off x="3486129" y="4795602"/>
            <a:ext cx="1257299" cy="1585731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  <p:extLst>
      <p:ext uri="{BB962C8B-B14F-4D97-AF65-F5344CB8AC3E}">
        <p14:creationId xmlns:p14="http://schemas.microsoft.com/office/powerpoint/2010/main" val="8399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3,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9700496" y="5016317"/>
            <a:ext cx="5302074" cy="690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smtClean="0">
                <a:solidFill>
                  <a:srgbClr val="303030"/>
                </a:solidFill>
                <a:latin typeface="Clear Sans Regular"/>
              </a:rPr>
              <a:t>Height of the join</a:t>
            </a:r>
            <a:br>
              <a:rPr lang="en-US" sz="2000" b="1" dirty="0" smtClean="0">
                <a:solidFill>
                  <a:srgbClr val="303030"/>
                </a:solidFill>
                <a:latin typeface="Clear Sans Regular"/>
              </a:rPr>
            </a:br>
            <a:r>
              <a:rPr lang="en-US" sz="2000" b="1" dirty="0" smtClean="0">
                <a:solidFill>
                  <a:srgbClr val="303030"/>
                </a:solidFill>
                <a:latin typeface="Clear Sans Regular"/>
              </a:rPr>
              <a:t>indicates dissimilarity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sp>
        <p:nvSpPr>
          <p:cNvPr id="23" name="AutoShape 12"/>
          <p:cNvSpPr/>
          <p:nvPr/>
        </p:nvSpPr>
        <p:spPr>
          <a:xfrm flipH="1" flipV="1">
            <a:off x="9220200" y="4635317"/>
            <a:ext cx="0" cy="1346383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35153" r="40996" b="22470"/>
          <a:stretch/>
        </p:blipFill>
        <p:spPr>
          <a:xfrm>
            <a:off x="1104545" y="3421275"/>
            <a:ext cx="7635360" cy="4572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8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sp>
        <p:nvSpPr>
          <p:cNvPr id="13" name="AutoShape 12"/>
          <p:cNvSpPr/>
          <p:nvPr/>
        </p:nvSpPr>
        <p:spPr>
          <a:xfrm flipH="1">
            <a:off x="3142984" y="3842451"/>
            <a:ext cx="1257299" cy="1585731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2"/>
          <p:cNvSpPr/>
          <p:nvPr/>
        </p:nvSpPr>
        <p:spPr>
          <a:xfrm flipH="1">
            <a:off x="7635467" y="3389558"/>
            <a:ext cx="1257299" cy="1585731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  <p:extLst>
      <p:ext uri="{BB962C8B-B14F-4D97-AF65-F5344CB8AC3E}">
        <p14:creationId xmlns:p14="http://schemas.microsoft.com/office/powerpoint/2010/main" val="11368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M-3,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15595"/>
            <a:ext cx="12507671" cy="458429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7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42542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M-2,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15595"/>
            <a:ext cx="12507671" cy="458429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7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4" r="62169" b="19999"/>
          <a:stretch/>
        </p:blipFill>
        <p:spPr>
          <a:xfrm>
            <a:off x="670760" y="3166778"/>
            <a:ext cx="5425240" cy="50192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00800" y="3543300"/>
            <a:ext cx="8610600" cy="5019224"/>
            <a:chOff x="6400800" y="3543300"/>
            <a:chExt cx="8610600" cy="501922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57" t="33334" b="19999"/>
            <a:stretch/>
          </p:blipFill>
          <p:spPr>
            <a:xfrm>
              <a:off x="6400800" y="3543300"/>
              <a:ext cx="8610600" cy="501922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087894" y="3771900"/>
              <a:ext cx="2113506" cy="503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8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1957066" y="1764326"/>
            <a:ext cx="11532375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Iteration M-1, build up a sequence of clusters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(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Hierarchical)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7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91103" y="3383682"/>
            <a:ext cx="13758384" cy="4586128"/>
            <a:chOff x="991103" y="3383682"/>
            <a:chExt cx="13758384" cy="45861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33" b="22222"/>
            <a:stretch/>
          </p:blipFill>
          <p:spPr>
            <a:xfrm>
              <a:off x="991103" y="3383682"/>
              <a:ext cx="13758384" cy="458612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087894" y="3695700"/>
              <a:ext cx="2037306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42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4"/>
          <p:cNvSpPr txBox="1"/>
          <p:nvPr/>
        </p:nvSpPr>
        <p:spPr>
          <a:xfrm>
            <a:off x="1957066" y="1562100"/>
            <a:ext cx="1305433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From </a:t>
            </a:r>
            <a:r>
              <a:rPr lang="en-US" sz="2800" dirty="0" err="1">
                <a:solidFill>
                  <a:srgbClr val="B5A2D2"/>
                </a:solidFill>
                <a:latin typeface="Clear Sans Regular Bold"/>
              </a:rPr>
              <a:t>Dendrogram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 to Clusters</a:t>
            </a:r>
            <a:br>
              <a:rPr lang="en-US" sz="2800" dirty="0" smtClean="0">
                <a:solidFill>
                  <a:srgbClr val="303030"/>
                </a:solidFill>
                <a:latin typeface="Clear Sans Regular Bold"/>
              </a:rPr>
            </a:b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Given the sequence, can select a number of clusters or dissimilarity </a:t>
            </a:r>
            <a:r>
              <a:rPr lang="en-US" sz="2800" dirty="0">
                <a:solidFill>
                  <a:srgbClr val="B5A2D2"/>
                </a:solidFill>
                <a:latin typeface="Clear Sans Regular Bold"/>
              </a:rPr>
              <a:t>threshold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: 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52" y="3415595"/>
            <a:ext cx="12146166" cy="4584294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9709326" y="2628900"/>
            <a:ext cx="5302074" cy="33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Aft>
                <a:spcPts val="600"/>
              </a:spcAft>
            </a:pPr>
            <a:r>
              <a:rPr lang="en-US" sz="2000" b="1" dirty="0" err="1" smtClean="0">
                <a:solidFill>
                  <a:srgbClr val="303030"/>
                </a:solidFill>
                <a:latin typeface="Clear Sans Regular"/>
              </a:rPr>
              <a:t>Dendrogram</a:t>
            </a:r>
            <a:endParaRPr lang="en-US" sz="2000" b="1" dirty="0">
              <a:solidFill>
                <a:srgbClr val="303030"/>
              </a:solidFill>
              <a:latin typeface="Clear Sans Regular"/>
            </a:endParaRPr>
          </a:p>
        </p:txBody>
      </p:sp>
      <p:pic>
        <p:nvPicPr>
          <p:cNvPr id="1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087894" y="2648932"/>
            <a:ext cx="355148" cy="2799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35" y="3163302"/>
            <a:ext cx="12496800" cy="465124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19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23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fa-IR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sp>
        <p:nvSpPr>
          <p:cNvPr id="14" name="AutoShape 11"/>
          <p:cNvSpPr/>
          <p:nvPr/>
        </p:nvSpPr>
        <p:spPr>
          <a:xfrm flipV="1">
            <a:off x="6324600" y="5219700"/>
            <a:ext cx="7754918" cy="0"/>
          </a:xfrm>
          <a:prstGeom prst="line">
            <a:avLst/>
          </a:prstGeom>
          <a:ln w="47625" cap="rnd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7" name="Group 6"/>
          <p:cNvGrpSpPr/>
          <p:nvPr/>
        </p:nvGrpSpPr>
        <p:grpSpPr>
          <a:xfrm>
            <a:off x="6553198" y="6057900"/>
            <a:ext cx="685801" cy="2130744"/>
            <a:chOff x="6553198" y="6057900"/>
            <a:chExt cx="685801" cy="2130744"/>
          </a:xfrm>
        </p:grpSpPr>
        <p:sp>
          <p:nvSpPr>
            <p:cNvPr id="5" name="Rectangle 4"/>
            <p:cNvSpPr/>
            <p:nvPr/>
          </p:nvSpPr>
          <p:spPr>
            <a:xfrm>
              <a:off x="6553198" y="6057900"/>
              <a:ext cx="685801" cy="10668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553199" y="7265314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259594" y="6057900"/>
            <a:ext cx="535723" cy="2130744"/>
            <a:chOff x="7259594" y="6057900"/>
            <a:chExt cx="535723" cy="2130744"/>
          </a:xfrm>
        </p:grpSpPr>
        <p:sp>
          <p:nvSpPr>
            <p:cNvPr id="24" name="Rectangle 23"/>
            <p:cNvSpPr/>
            <p:nvPr/>
          </p:nvSpPr>
          <p:spPr>
            <a:xfrm>
              <a:off x="7338117" y="6057900"/>
              <a:ext cx="358083" cy="10668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59594" y="7265314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795317" y="6057900"/>
            <a:ext cx="2680256" cy="2149873"/>
            <a:chOff x="7795317" y="6057900"/>
            <a:chExt cx="2680256" cy="2149873"/>
          </a:xfrm>
        </p:grpSpPr>
        <p:sp>
          <p:nvSpPr>
            <p:cNvPr id="25" name="Rectangle 24"/>
            <p:cNvSpPr/>
            <p:nvPr/>
          </p:nvSpPr>
          <p:spPr>
            <a:xfrm>
              <a:off x="7795317" y="6057900"/>
              <a:ext cx="2680256" cy="10668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649280" y="728444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74690" y="6057900"/>
            <a:ext cx="3614983" cy="2129633"/>
            <a:chOff x="10574690" y="6057900"/>
            <a:chExt cx="3614983" cy="2129633"/>
          </a:xfrm>
        </p:grpSpPr>
        <p:sp>
          <p:nvSpPr>
            <p:cNvPr id="26" name="Rectangle 25"/>
            <p:cNvSpPr/>
            <p:nvPr/>
          </p:nvSpPr>
          <p:spPr>
            <a:xfrm>
              <a:off x="10574690" y="6057900"/>
              <a:ext cx="3614983" cy="10668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1848533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6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7804"/>
            <a:ext cx="11420475" cy="9484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6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  <p:sp>
        <p:nvSpPr>
          <p:cNvPr id="10" name="AutoShape 12"/>
          <p:cNvSpPr/>
          <p:nvPr/>
        </p:nvSpPr>
        <p:spPr>
          <a:xfrm flipV="1">
            <a:off x="381001" y="2019300"/>
            <a:ext cx="1289260" cy="0"/>
          </a:xfrm>
          <a:prstGeom prst="line">
            <a:avLst/>
          </a:prstGeom>
          <a:ln w="47625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</p:spTree>
    <p:extLst>
      <p:ext uri="{BB962C8B-B14F-4D97-AF65-F5344CB8AC3E}">
        <p14:creationId xmlns:p14="http://schemas.microsoft.com/office/powerpoint/2010/main" val="20181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0.00043 0.074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7804"/>
            <a:ext cx="11420475" cy="9484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6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9108" b="454"/>
          <a:stretch/>
        </p:blipFill>
        <p:spPr>
          <a:xfrm>
            <a:off x="9144000" y="4573749"/>
            <a:ext cx="8915399" cy="5369979"/>
          </a:xfrm>
          <a:prstGeom prst="rect">
            <a:avLst/>
          </a:prstGeom>
        </p:spPr>
      </p:pic>
      <p:sp>
        <p:nvSpPr>
          <p:cNvPr id="10" name="AutoShape 12"/>
          <p:cNvSpPr/>
          <p:nvPr/>
        </p:nvSpPr>
        <p:spPr>
          <a:xfrm flipV="1">
            <a:off x="348916" y="4686300"/>
            <a:ext cx="1289260" cy="0"/>
          </a:xfrm>
          <a:prstGeom prst="line">
            <a:avLst/>
          </a:prstGeom>
          <a:ln w="47625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1" name="Group 10"/>
          <p:cNvGrpSpPr/>
          <p:nvPr/>
        </p:nvGrpSpPr>
        <p:grpSpPr>
          <a:xfrm>
            <a:off x="9144000" y="5286594"/>
            <a:ext cx="8915399" cy="4657133"/>
            <a:chOff x="9144000" y="5286594"/>
            <a:chExt cx="8915399" cy="465713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/>
            <a:srcRect t="5960"/>
            <a:stretch/>
          </p:blipFill>
          <p:spPr>
            <a:xfrm>
              <a:off x="9144000" y="5286594"/>
              <a:ext cx="8915399" cy="465713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63806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7804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3712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35612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848533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3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-0.00017 0.0962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7804"/>
            <a:ext cx="11420475" cy="9484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6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  <p:sp>
        <p:nvSpPr>
          <p:cNvPr id="10" name="AutoShape 12"/>
          <p:cNvSpPr/>
          <p:nvPr/>
        </p:nvSpPr>
        <p:spPr>
          <a:xfrm flipV="1">
            <a:off x="348916" y="7734300"/>
            <a:ext cx="1289260" cy="0"/>
          </a:xfrm>
          <a:prstGeom prst="line">
            <a:avLst/>
          </a:prstGeom>
          <a:ln w="47625" cap="rnd">
            <a:solidFill>
              <a:srgbClr val="FF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2"/>
          <p:cNvGrpSpPr/>
          <p:nvPr/>
        </p:nvGrpSpPr>
        <p:grpSpPr>
          <a:xfrm>
            <a:off x="9144000" y="5286594"/>
            <a:ext cx="8915399" cy="4657133"/>
            <a:chOff x="9144000" y="5286594"/>
            <a:chExt cx="8915399" cy="46571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t="5960"/>
            <a:stretch/>
          </p:blipFill>
          <p:spPr>
            <a:xfrm>
              <a:off x="9144000" y="5286594"/>
              <a:ext cx="8915399" cy="465713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63806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7804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712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561277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848533" y="7264203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6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20"/>
          <p:cNvSpPr txBox="1"/>
          <p:nvPr/>
        </p:nvSpPr>
        <p:spPr>
          <a:xfrm>
            <a:off x="4282552" y="1282483"/>
            <a:ext cx="11193814" cy="128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7200" dirty="0" smtClean="0">
                <a:solidFill>
                  <a:srgbClr val="C6B5ED"/>
                </a:solidFill>
                <a:latin typeface="Questrial"/>
              </a:rPr>
              <a:t>Mentorship</a:t>
            </a:r>
            <a:r>
              <a:rPr lang="en-US" sz="7200" dirty="0" smtClean="0">
                <a:solidFill>
                  <a:srgbClr val="5C2DBF"/>
                </a:solidFill>
                <a:latin typeface="Questrial"/>
              </a:rPr>
              <a:t> </a:t>
            </a:r>
            <a:r>
              <a:rPr lang="en-US" sz="7200" dirty="0" smtClean="0">
                <a:solidFill>
                  <a:schemeClr val="bg1"/>
                </a:solidFill>
                <a:latin typeface="Questrial"/>
              </a:rPr>
              <a:t>Program 2021</a:t>
            </a:r>
            <a:endParaRPr lang="en-US" sz="7200" dirty="0">
              <a:solidFill>
                <a:schemeClr val="bg1"/>
              </a:solidFill>
              <a:latin typeface="Questria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79326" y="5708436"/>
            <a:ext cx="11193814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chemeClr val="bg1"/>
                </a:solidFill>
                <a:latin typeface="Clear Sans Regular Bold"/>
              </a:rPr>
              <a:t>RLADIES URMIA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MENTORSHIP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Clear Sans Regular Bold"/>
              </a:rPr>
              <a:t>PROGRAM</a:t>
            </a:r>
            <a:endParaRPr lang="en-US" sz="2800" dirty="0">
              <a:solidFill>
                <a:schemeClr val="bg1"/>
              </a:solidFill>
              <a:latin typeface="Clear Sans Regular Bold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2692014" y="3993356"/>
            <a:ext cx="5476825" cy="3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solidFill>
                  <a:schemeClr val="bg1"/>
                </a:solidFill>
                <a:latin typeface="Clear Sans Regular Bold"/>
              </a:rPr>
              <a:t>Group Mentorship</a:t>
            </a:r>
            <a:endParaRPr lang="en-US" sz="2500" dirty="0">
              <a:solidFill>
                <a:schemeClr val="bg1"/>
              </a:solidFill>
              <a:latin typeface="Clear Sans Regular Bold"/>
            </a:endParaRPr>
          </a:p>
        </p:txBody>
      </p:sp>
      <p:grpSp>
        <p:nvGrpSpPr>
          <p:cNvPr id="28" name="Group 10"/>
          <p:cNvGrpSpPr/>
          <p:nvPr/>
        </p:nvGrpSpPr>
        <p:grpSpPr>
          <a:xfrm>
            <a:off x="2178936" y="4100239"/>
            <a:ext cx="174685" cy="174685"/>
            <a:chOff x="0" y="0"/>
            <a:chExt cx="6350000" cy="6350000"/>
          </a:xfrm>
          <a:solidFill>
            <a:schemeClr val="bg1"/>
          </a:solidFill>
        </p:grpSpPr>
        <p:sp>
          <p:nvSpPr>
            <p:cNvPr id="29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30" name="TextBox 9"/>
          <p:cNvSpPr txBox="1"/>
          <p:nvPr/>
        </p:nvSpPr>
        <p:spPr>
          <a:xfrm>
            <a:off x="2692014" y="4522750"/>
            <a:ext cx="5476825" cy="38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solidFill>
                  <a:schemeClr val="bg1"/>
                </a:solidFill>
                <a:latin typeface="Clear Sans Regular Bold"/>
              </a:rPr>
              <a:t>One-on-one Mentorship</a:t>
            </a:r>
            <a:endParaRPr lang="en-US" sz="2500" dirty="0">
              <a:solidFill>
                <a:schemeClr val="bg1"/>
              </a:solidFill>
              <a:latin typeface="Clear Sans Regular Bold"/>
            </a:endParaRPr>
          </a:p>
        </p:txBody>
      </p:sp>
      <p:grpSp>
        <p:nvGrpSpPr>
          <p:cNvPr id="31" name="Group 10"/>
          <p:cNvGrpSpPr/>
          <p:nvPr/>
        </p:nvGrpSpPr>
        <p:grpSpPr>
          <a:xfrm>
            <a:off x="2178936" y="4629633"/>
            <a:ext cx="174685" cy="174685"/>
            <a:chOff x="0" y="0"/>
            <a:chExt cx="6350000" cy="6350000"/>
          </a:xfrm>
          <a:solidFill>
            <a:schemeClr val="bg1"/>
          </a:solidFill>
        </p:grpSpPr>
        <p:sp>
          <p:nvSpPr>
            <p:cNvPr id="32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5" name="Group 4"/>
          <p:cNvGrpSpPr/>
          <p:nvPr/>
        </p:nvGrpSpPr>
        <p:grpSpPr>
          <a:xfrm>
            <a:off x="9372600" y="4012406"/>
            <a:ext cx="5989903" cy="2818132"/>
            <a:chOff x="2201103" y="5096678"/>
            <a:chExt cx="5989903" cy="2818132"/>
          </a:xfrm>
        </p:grpSpPr>
        <p:sp>
          <p:nvSpPr>
            <p:cNvPr id="26" name="TextBox 8"/>
            <p:cNvSpPr txBox="1"/>
            <p:nvPr/>
          </p:nvSpPr>
          <p:spPr>
            <a:xfrm>
              <a:off x="2692014" y="5670606"/>
              <a:ext cx="5476825" cy="2244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C</a:t>
              </a:r>
              <a:r>
                <a:rPr lang="en-US" sz="2400" dirty="0" smtClean="0">
                  <a:solidFill>
                    <a:schemeClr val="bg1"/>
                  </a:solidFill>
                </a:rPr>
                <a:t>ollaborate </a:t>
              </a:r>
              <a:r>
                <a:rPr lang="en-US" sz="2400" dirty="0">
                  <a:solidFill>
                    <a:schemeClr val="bg1"/>
                  </a:solidFill>
                </a:rPr>
                <a:t>in solving </a:t>
              </a:r>
              <a:r>
                <a:rPr lang="en-US" sz="2400" dirty="0" smtClean="0">
                  <a:solidFill>
                    <a:schemeClr val="bg1"/>
                  </a:solidFill>
                </a:rPr>
                <a:t>problems</a:t>
              </a:r>
            </a:p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P</a:t>
              </a:r>
              <a:r>
                <a:rPr lang="en-US" sz="2400" dirty="0" smtClean="0">
                  <a:solidFill>
                    <a:schemeClr val="bg1"/>
                  </a:solidFill>
                </a:rPr>
                <a:t>roviding feedback</a:t>
              </a:r>
            </a:p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</a:rPr>
                <a:t>elp </a:t>
              </a:r>
              <a:r>
                <a:rPr lang="en-US" sz="2400" dirty="0">
                  <a:solidFill>
                    <a:schemeClr val="bg1"/>
                  </a:solidFill>
                </a:rPr>
                <a:t>in making </a:t>
              </a:r>
              <a:r>
                <a:rPr lang="en-US" sz="2400" dirty="0" smtClean="0">
                  <a:solidFill>
                    <a:schemeClr val="bg1"/>
                  </a:solidFill>
                </a:rPr>
                <a:t>goals</a:t>
              </a:r>
            </a:p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H</a:t>
              </a:r>
              <a:r>
                <a:rPr lang="en-US" sz="2400" dirty="0" smtClean="0">
                  <a:solidFill>
                    <a:schemeClr val="bg1"/>
                  </a:solidFill>
                </a:rPr>
                <a:t>elp </a:t>
              </a:r>
              <a:r>
                <a:rPr lang="en-US" sz="2400" dirty="0">
                  <a:solidFill>
                    <a:schemeClr val="bg1"/>
                  </a:solidFill>
                </a:rPr>
                <a:t>in making </a:t>
              </a:r>
              <a:r>
                <a:rPr lang="en-US" sz="2400" dirty="0" smtClean="0">
                  <a:solidFill>
                    <a:schemeClr val="bg1"/>
                  </a:solidFill>
                </a:rPr>
                <a:t>progress</a:t>
              </a:r>
            </a:p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A</a:t>
              </a:r>
              <a:r>
                <a:rPr lang="en-US" sz="2400" dirty="0" smtClean="0">
                  <a:solidFill>
                    <a:schemeClr val="bg1"/>
                  </a:solidFill>
                </a:rPr>
                <a:t>ccess </a:t>
              </a:r>
              <a:r>
                <a:rPr lang="en-US" sz="2400" dirty="0">
                  <a:solidFill>
                    <a:schemeClr val="bg1"/>
                  </a:solidFill>
                </a:rPr>
                <a:t>to a broader network</a:t>
              </a:r>
              <a:endParaRPr lang="en-US" sz="2400" dirty="0" smtClean="0">
                <a:solidFill>
                  <a:schemeClr val="bg1"/>
                </a:solidFill>
              </a:endParaRPr>
            </a:p>
            <a:p>
              <a:pPr marL="285750" indent="-285750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bg1"/>
                </a:solidFill>
              </a:endParaRPr>
            </a:p>
            <a:p>
              <a:pPr>
                <a:lnSpc>
                  <a:spcPts val="2520"/>
                </a:lnSpc>
              </a:pPr>
              <a:endParaRPr lang="en-US" sz="1800" dirty="0">
                <a:solidFill>
                  <a:schemeClr val="bg1"/>
                </a:solidFill>
                <a:latin typeface="Clear Sans Regular"/>
              </a:endParaRPr>
            </a:p>
          </p:txBody>
        </p:sp>
        <p:sp>
          <p:nvSpPr>
            <p:cNvPr id="33" name="TextBox 9"/>
            <p:cNvSpPr txBox="1"/>
            <p:nvPr/>
          </p:nvSpPr>
          <p:spPr>
            <a:xfrm>
              <a:off x="2714181" y="5096678"/>
              <a:ext cx="5476825" cy="381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chemeClr val="bg1"/>
                  </a:solidFill>
                  <a:latin typeface="Clear Sans Regular Bold"/>
                </a:rPr>
                <a:t>Benefits:</a:t>
              </a:r>
              <a:endParaRPr lang="en-US" sz="2500" dirty="0">
                <a:solidFill>
                  <a:schemeClr val="bg1"/>
                </a:solidFill>
                <a:latin typeface="Clear Sans Regular Bold"/>
              </a:endParaRPr>
            </a:p>
          </p:txBody>
        </p:sp>
        <p:grpSp>
          <p:nvGrpSpPr>
            <p:cNvPr id="34" name="Group 10"/>
            <p:cNvGrpSpPr/>
            <p:nvPr/>
          </p:nvGrpSpPr>
          <p:grpSpPr>
            <a:xfrm>
              <a:off x="2201103" y="5203561"/>
              <a:ext cx="174685" cy="174685"/>
              <a:chOff x="0" y="0"/>
              <a:chExt cx="6350000" cy="6350000"/>
            </a:xfrm>
            <a:solidFill>
              <a:schemeClr val="bg1"/>
            </a:solidFill>
          </p:grpSpPr>
          <p:sp>
            <p:nvSpPr>
              <p:cNvPr id="35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39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sp>
        <p:nvSpPr>
          <p:cNvPr id="43" name="TextBox 2"/>
          <p:cNvSpPr txBox="1"/>
          <p:nvPr/>
        </p:nvSpPr>
        <p:spPr>
          <a:xfrm>
            <a:off x="53240" y="1266825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0</a:t>
            </a:r>
            <a:r>
              <a:rPr lang="fa-IR" sz="13000" dirty="0" smtClean="0">
                <a:solidFill>
                  <a:srgbClr val="FFFFFF"/>
                </a:solidFill>
                <a:latin typeface="Questrial Bold"/>
              </a:rPr>
              <a:t>1</a:t>
            </a: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.</a:t>
            </a:r>
            <a:endParaRPr lang="en-US" sz="13000" dirty="0">
              <a:solidFill>
                <a:srgbClr val="FFFFFF"/>
              </a:solidFill>
              <a:latin typeface="Questrial Bold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97804"/>
            <a:ext cx="11420475" cy="94840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6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76" y="4686300"/>
            <a:ext cx="9097645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95600" y="1880007"/>
            <a:ext cx="10943686" cy="4476342"/>
            <a:chOff x="0" y="76200"/>
            <a:chExt cx="14591581" cy="5968456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4591581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smtClean="0">
                  <a:solidFill>
                    <a:srgbClr val="5C2DBF"/>
                  </a:solidFill>
                  <a:latin typeface="Questrial"/>
                </a:rPr>
                <a:t>Tree</a:t>
              </a:r>
              <a:r>
                <a:rPr lang="en-US" sz="10000" dirty="0" smtClean="0">
                  <a:latin typeface="Questrial"/>
                </a:rPr>
                <a:t>-</a:t>
              </a:r>
              <a:r>
                <a:rPr lang="en-US" sz="10000" dirty="0" smtClean="0">
                  <a:solidFill>
                    <a:srgbClr val="303030"/>
                  </a:solidFill>
                  <a:latin typeface="Questrial"/>
                </a:rPr>
                <a:t>Based </a:t>
              </a:r>
              <a:r>
                <a:rPr lang="en-US" sz="10000" dirty="0">
                  <a:solidFill>
                    <a:srgbClr val="303030"/>
                  </a:solidFill>
                  <a:latin typeface="Questrial"/>
                </a:rPr>
                <a:t>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92324"/>
              <a:ext cx="14591581" cy="530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Conditional Inference Tree, </a:t>
              </a:r>
              <a:r>
                <a:rPr lang="en-US" sz="2800" i="1" dirty="0">
                  <a:solidFill>
                    <a:srgbClr val="B5A2D2"/>
                  </a:solidFill>
                  <a:latin typeface="Clear Sans Regular Bold"/>
                </a:rPr>
                <a:t>party</a:t>
              </a: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  R Package</a:t>
              </a:r>
              <a:endParaRPr lang="en-US" sz="2800" dirty="0">
                <a:solidFill>
                  <a:srgbClr val="303030"/>
                </a:solidFill>
                <a:latin typeface="Clear Sans Regular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08324"/>
              <a:ext cx="6119483" cy="2836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After clustering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customers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and adding cluster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number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as a new feature to data set, we can treat it as a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classification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problem and model it by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a decision tree. Easy to interpret for non-technical client.  </a:t>
              </a:r>
              <a:endParaRPr lang="en-US" sz="2000" dirty="0">
                <a:solidFill>
                  <a:srgbClr val="303030"/>
                </a:solidFill>
                <a:latin typeface="Clear Sans Regular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440" y="1281289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13.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2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7416668"/>
            <a:ext cx="10869531" cy="1881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467100"/>
            <a:ext cx="3228571" cy="369523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244604" y="4499111"/>
            <a:ext cx="175176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i="1" dirty="0" smtClean="0">
                <a:latin typeface="Clear Sans Regular Bold"/>
              </a:rPr>
              <a:t>party </a:t>
            </a:r>
            <a:br>
              <a:rPr lang="en-US" sz="3200" i="1" dirty="0" smtClean="0">
                <a:latin typeface="Clear Sans Regular Bold"/>
              </a:rPr>
            </a:br>
            <a:r>
              <a:rPr lang="en-US" sz="3200" dirty="0" smtClean="0">
                <a:latin typeface="Clear Sans Regular Bold"/>
              </a:rPr>
              <a:t>Package</a:t>
            </a:r>
          </a:p>
          <a:p>
            <a:pPr>
              <a:lnSpc>
                <a:spcPts val="3000"/>
              </a:lnSpc>
            </a:pPr>
            <a:endParaRPr lang="en-US" sz="3200" dirty="0">
              <a:latin typeface="Clear Sans Regular Bold"/>
            </a:endParaRPr>
          </a:p>
          <a:p>
            <a:pPr>
              <a:lnSpc>
                <a:spcPts val="3000"/>
              </a:lnSpc>
            </a:pPr>
            <a:r>
              <a:rPr lang="en-US" sz="3200" i="1" dirty="0" err="1" smtClean="0">
                <a:solidFill>
                  <a:srgbClr val="B5A2D2"/>
                </a:solidFill>
                <a:latin typeface="Clear Sans Regular Bold"/>
              </a:rPr>
              <a:t>ctree</a:t>
            </a:r>
            <a:r>
              <a:rPr lang="en-US" sz="3200" i="1" dirty="0" smtClean="0">
                <a:solidFill>
                  <a:srgbClr val="B5A2D2"/>
                </a:solidFill>
                <a:latin typeface="Clear Sans Regular Bold"/>
              </a:rPr>
              <a:t>()</a:t>
            </a:r>
            <a:endParaRPr lang="en-US" sz="3200" i="1" dirty="0">
              <a:solidFill>
                <a:srgbClr val="B5A2D2"/>
              </a:solidFill>
              <a:latin typeface="Clear Sans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13161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4" r="20355"/>
          <a:stretch/>
        </p:blipFill>
        <p:spPr>
          <a:xfrm>
            <a:off x="3940247" y="3224324"/>
            <a:ext cx="11425462" cy="6902088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895600" y="1880007"/>
            <a:ext cx="10943686" cy="1984977"/>
            <a:chOff x="0" y="76200"/>
            <a:chExt cx="14591581" cy="2646636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4591581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smtClean="0">
                  <a:solidFill>
                    <a:srgbClr val="5C2DBF"/>
                  </a:solidFill>
                  <a:latin typeface="Questrial"/>
                </a:rPr>
                <a:t>Tree</a:t>
              </a:r>
              <a:r>
                <a:rPr lang="en-US" sz="10000" dirty="0" smtClean="0">
                  <a:latin typeface="Questrial"/>
                </a:rPr>
                <a:t>-</a:t>
              </a:r>
              <a:r>
                <a:rPr lang="en-US" sz="10000" dirty="0" smtClean="0">
                  <a:solidFill>
                    <a:srgbClr val="303030"/>
                  </a:solidFill>
                  <a:latin typeface="Questrial"/>
                </a:rPr>
                <a:t>Based </a:t>
              </a:r>
              <a:r>
                <a:rPr lang="en-US" sz="10000" dirty="0">
                  <a:solidFill>
                    <a:srgbClr val="303030"/>
                  </a:solidFill>
                  <a:latin typeface="Questrial"/>
                </a:rPr>
                <a:t>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92324"/>
              <a:ext cx="14591581" cy="530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Conditional Inference Tree, </a:t>
              </a:r>
              <a:r>
                <a:rPr lang="en-US" sz="2800" i="1" dirty="0">
                  <a:solidFill>
                    <a:srgbClr val="B5A2D2"/>
                  </a:solidFill>
                  <a:latin typeface="Clear Sans Regular Bold"/>
                </a:rPr>
                <a:t>party</a:t>
              </a: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  R Package</a:t>
              </a:r>
              <a:endParaRPr lang="en-US" sz="2800" dirty="0">
                <a:solidFill>
                  <a:srgbClr val="303030"/>
                </a:solidFill>
                <a:latin typeface="Clear Sans Regular Bold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440" y="1281289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13.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2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grpSp>
        <p:nvGrpSpPr>
          <p:cNvPr id="19" name="Group 2"/>
          <p:cNvGrpSpPr/>
          <p:nvPr/>
        </p:nvGrpSpPr>
        <p:grpSpPr>
          <a:xfrm>
            <a:off x="2999157" y="7884647"/>
            <a:ext cx="2689151" cy="503938"/>
            <a:chOff x="249984" y="0"/>
            <a:chExt cx="1257462" cy="1511346"/>
          </a:xfrm>
        </p:grpSpPr>
        <p:grpSp>
          <p:nvGrpSpPr>
            <p:cNvPr id="20" name="Group 3"/>
            <p:cNvGrpSpPr/>
            <p:nvPr/>
          </p:nvGrpSpPr>
          <p:grpSpPr>
            <a:xfrm>
              <a:off x="249984" y="0"/>
              <a:ext cx="1257462" cy="1511346"/>
              <a:chOff x="351224" y="0"/>
              <a:chExt cx="1766716" cy="2123420"/>
            </a:xfrm>
          </p:grpSpPr>
          <p:sp>
            <p:nvSpPr>
              <p:cNvPr id="22" name="Freeform 4"/>
              <p:cNvSpPr/>
              <p:nvPr/>
            </p:nvSpPr>
            <p:spPr>
              <a:xfrm>
                <a:off x="351224" y="0"/>
                <a:ext cx="1766716" cy="2123420"/>
              </a:xfrm>
              <a:custGeom>
                <a:avLst/>
                <a:gdLst/>
                <a:ahLst/>
                <a:cxnLst/>
                <a:rect l="l" t="t" r="r" b="b"/>
                <a:pathLst>
                  <a:path w="2117940" h="2123420">
                    <a:moveTo>
                      <a:pt x="0" y="0"/>
                    </a:moveTo>
                    <a:lnTo>
                      <a:pt x="0" y="2123420"/>
                    </a:lnTo>
                    <a:lnTo>
                      <a:pt x="2117940" y="2123420"/>
                    </a:lnTo>
                    <a:lnTo>
                      <a:pt x="2117940" y="0"/>
                    </a:lnTo>
                    <a:lnTo>
                      <a:pt x="0" y="0"/>
                    </a:lnTo>
                    <a:close/>
                    <a:moveTo>
                      <a:pt x="2056980" y="2062460"/>
                    </a:moveTo>
                    <a:lnTo>
                      <a:pt x="59690" y="2062460"/>
                    </a:lnTo>
                    <a:lnTo>
                      <a:pt x="59690" y="59690"/>
                    </a:lnTo>
                    <a:lnTo>
                      <a:pt x="2056980" y="59690"/>
                    </a:lnTo>
                    <a:lnTo>
                      <a:pt x="2056980" y="2062460"/>
                    </a:ln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  <p:sp>
          <p:nvSpPr>
            <p:cNvPr id="21" name="TextBox 5"/>
            <p:cNvSpPr txBox="1"/>
            <p:nvPr/>
          </p:nvSpPr>
          <p:spPr>
            <a:xfrm>
              <a:off x="344086" y="154476"/>
              <a:ext cx="1092569" cy="12228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000" dirty="0" smtClean="0">
                  <a:solidFill>
                    <a:srgbClr val="00B050"/>
                  </a:solidFill>
                  <a:latin typeface="Clear Sans Regular Bold"/>
                </a:rPr>
                <a:t>Independent Youth</a:t>
              </a:r>
              <a:endParaRPr lang="en-US" sz="2000" dirty="0">
                <a:solidFill>
                  <a:srgbClr val="00B050"/>
                </a:solidFill>
                <a:latin typeface="Clear Sans Regular Bol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07359" y="6558204"/>
            <a:ext cx="10702996" cy="3068020"/>
            <a:chOff x="5298513" y="6032053"/>
            <a:chExt cx="12813720" cy="3673060"/>
          </a:xfrm>
        </p:grpSpPr>
        <p:grpSp>
          <p:nvGrpSpPr>
            <p:cNvPr id="23" name="Group 2"/>
            <p:cNvGrpSpPr/>
            <p:nvPr/>
          </p:nvGrpSpPr>
          <p:grpSpPr>
            <a:xfrm>
              <a:off x="5298513" y="8654179"/>
              <a:ext cx="2704978" cy="603319"/>
              <a:chOff x="0" y="0"/>
              <a:chExt cx="1507446" cy="1511346"/>
            </a:xfrm>
          </p:grpSpPr>
          <p:grpSp>
            <p:nvGrpSpPr>
              <p:cNvPr id="24" name="Group 3"/>
              <p:cNvGrpSpPr/>
              <p:nvPr/>
            </p:nvGrpSpPr>
            <p:grpSpPr>
              <a:xfrm>
                <a:off x="0" y="0"/>
                <a:ext cx="1507446" cy="1511346"/>
                <a:chOff x="0" y="0"/>
                <a:chExt cx="2117940" cy="2123420"/>
              </a:xfrm>
            </p:grpSpPr>
            <p:sp>
              <p:nvSpPr>
                <p:cNvPr id="26" name="Freeform 4"/>
                <p:cNvSpPr/>
                <p:nvPr/>
              </p:nvSpPr>
              <p:spPr>
                <a:xfrm>
                  <a:off x="0" y="0"/>
                  <a:ext cx="2117940" cy="2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940" h="2123420">
                      <a:moveTo>
                        <a:pt x="0" y="0"/>
                      </a:moveTo>
                      <a:lnTo>
                        <a:pt x="0" y="2123420"/>
                      </a:lnTo>
                      <a:lnTo>
                        <a:pt x="2117940" y="2123420"/>
                      </a:lnTo>
                      <a:lnTo>
                        <a:pt x="2117940" y="0"/>
                      </a:lnTo>
                      <a:lnTo>
                        <a:pt x="0" y="0"/>
                      </a:lnTo>
                      <a:close/>
                      <a:moveTo>
                        <a:pt x="2056980" y="2062460"/>
                      </a:moveTo>
                      <a:lnTo>
                        <a:pt x="59690" y="2062460"/>
                      </a:lnTo>
                      <a:lnTo>
                        <a:pt x="59690" y="59690"/>
                      </a:lnTo>
                      <a:lnTo>
                        <a:pt x="2056980" y="59690"/>
                      </a:lnTo>
                      <a:lnTo>
                        <a:pt x="2056980" y="2062460"/>
                      </a:lnTo>
                      <a:close/>
                    </a:path>
                  </a:pathLst>
                </a:custGeom>
                <a:solidFill>
                  <a:srgbClr val="5C2DBF"/>
                </a:solidFill>
              </p:spPr>
            </p:sp>
          </p:grpSp>
          <p:sp>
            <p:nvSpPr>
              <p:cNvPr id="25" name="TextBox 5"/>
              <p:cNvSpPr txBox="1"/>
              <p:nvPr/>
            </p:nvSpPr>
            <p:spPr>
              <a:xfrm>
                <a:off x="128205" y="158039"/>
                <a:ext cx="1249565" cy="10818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080"/>
                  </a:lnSpc>
                </a:pPr>
                <a:r>
                  <a:rPr lang="en-US" sz="2000" dirty="0" smtClean="0">
                    <a:solidFill>
                      <a:schemeClr val="accent2">
                        <a:lumMod val="75000"/>
                      </a:schemeClr>
                    </a:solidFill>
                    <a:latin typeface="Clear Sans Regular Bold"/>
                  </a:rPr>
                  <a:t>Young Angels</a:t>
                </a:r>
                <a:endParaRPr lang="en-US" sz="2000" dirty="0">
                  <a:solidFill>
                    <a:schemeClr val="accent2">
                      <a:lumMod val="75000"/>
                    </a:schemeClr>
                  </a:solidFill>
                  <a:latin typeface="Clear Sans Regular Bold"/>
                </a:endParaRPr>
              </a:p>
            </p:txBody>
          </p:sp>
        </p:grpSp>
        <p:grpSp>
          <p:nvGrpSpPr>
            <p:cNvPr id="31" name="Group 2"/>
            <p:cNvGrpSpPr/>
            <p:nvPr/>
          </p:nvGrpSpPr>
          <p:grpSpPr>
            <a:xfrm>
              <a:off x="7061496" y="7661311"/>
              <a:ext cx="3276600" cy="603319"/>
              <a:chOff x="0" y="0"/>
              <a:chExt cx="1507446" cy="1511346"/>
            </a:xfrm>
          </p:grpSpPr>
          <p:grpSp>
            <p:nvGrpSpPr>
              <p:cNvPr id="32" name="Group 3"/>
              <p:cNvGrpSpPr/>
              <p:nvPr/>
            </p:nvGrpSpPr>
            <p:grpSpPr>
              <a:xfrm>
                <a:off x="0" y="0"/>
                <a:ext cx="1507446" cy="1511346"/>
                <a:chOff x="0" y="0"/>
                <a:chExt cx="2117940" cy="2123420"/>
              </a:xfrm>
            </p:grpSpPr>
            <p:sp>
              <p:nvSpPr>
                <p:cNvPr id="34" name="Freeform 4"/>
                <p:cNvSpPr/>
                <p:nvPr/>
              </p:nvSpPr>
              <p:spPr>
                <a:xfrm>
                  <a:off x="0" y="0"/>
                  <a:ext cx="2117940" cy="2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940" h="2123420">
                      <a:moveTo>
                        <a:pt x="0" y="0"/>
                      </a:moveTo>
                      <a:lnTo>
                        <a:pt x="0" y="2123420"/>
                      </a:lnTo>
                      <a:lnTo>
                        <a:pt x="2117940" y="2123420"/>
                      </a:lnTo>
                      <a:lnTo>
                        <a:pt x="2117940" y="0"/>
                      </a:lnTo>
                      <a:lnTo>
                        <a:pt x="0" y="0"/>
                      </a:lnTo>
                      <a:close/>
                      <a:moveTo>
                        <a:pt x="2056980" y="2062460"/>
                      </a:moveTo>
                      <a:lnTo>
                        <a:pt x="59690" y="2062460"/>
                      </a:lnTo>
                      <a:lnTo>
                        <a:pt x="59690" y="59690"/>
                      </a:lnTo>
                      <a:lnTo>
                        <a:pt x="2056980" y="59690"/>
                      </a:lnTo>
                      <a:lnTo>
                        <a:pt x="2056980" y="2062460"/>
                      </a:lnTo>
                      <a:close/>
                    </a:path>
                  </a:pathLst>
                </a:custGeom>
                <a:solidFill>
                  <a:srgbClr val="5C2DBF"/>
                </a:solidFill>
              </p:spPr>
            </p:sp>
          </p:grpSp>
          <p:sp>
            <p:nvSpPr>
              <p:cNvPr id="33" name="TextBox 5"/>
              <p:cNvSpPr txBox="1"/>
              <p:nvPr/>
            </p:nvSpPr>
            <p:spPr>
              <a:xfrm>
                <a:off x="92988" y="257734"/>
                <a:ext cx="1249565" cy="11195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080"/>
                  </a:lnSpc>
                </a:pPr>
                <a:r>
                  <a:rPr lang="en-US" sz="2300" dirty="0" smtClean="0">
                    <a:solidFill>
                      <a:schemeClr val="accent3">
                        <a:lumMod val="50000"/>
                      </a:schemeClr>
                    </a:solidFill>
                    <a:latin typeface="Clear Sans Regular Bold"/>
                  </a:rPr>
                  <a:t>Business Eagles</a:t>
                </a:r>
                <a:endParaRPr lang="en-US" sz="2300" dirty="0">
                  <a:solidFill>
                    <a:schemeClr val="accent3">
                      <a:lumMod val="50000"/>
                    </a:schemeClr>
                  </a:solidFill>
                  <a:latin typeface="Clear Sans Regular Bold"/>
                </a:endParaRPr>
              </a:p>
            </p:txBody>
          </p:sp>
        </p:grpSp>
        <p:grpSp>
          <p:nvGrpSpPr>
            <p:cNvPr id="35" name="Group 2"/>
            <p:cNvGrpSpPr/>
            <p:nvPr/>
          </p:nvGrpSpPr>
          <p:grpSpPr>
            <a:xfrm>
              <a:off x="9580975" y="9101794"/>
              <a:ext cx="3176401" cy="603319"/>
              <a:chOff x="0" y="0"/>
              <a:chExt cx="1507446" cy="1511346"/>
            </a:xfrm>
          </p:grpSpPr>
          <p:grpSp>
            <p:nvGrpSpPr>
              <p:cNvPr id="36" name="Group 3"/>
              <p:cNvGrpSpPr/>
              <p:nvPr/>
            </p:nvGrpSpPr>
            <p:grpSpPr>
              <a:xfrm>
                <a:off x="0" y="0"/>
                <a:ext cx="1507446" cy="1511346"/>
                <a:chOff x="0" y="0"/>
                <a:chExt cx="2117940" cy="212342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2117940" cy="2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940" h="2123420">
                      <a:moveTo>
                        <a:pt x="0" y="0"/>
                      </a:moveTo>
                      <a:lnTo>
                        <a:pt x="0" y="2123420"/>
                      </a:lnTo>
                      <a:lnTo>
                        <a:pt x="2117940" y="2123420"/>
                      </a:lnTo>
                      <a:lnTo>
                        <a:pt x="2117940" y="0"/>
                      </a:lnTo>
                      <a:lnTo>
                        <a:pt x="0" y="0"/>
                      </a:lnTo>
                      <a:close/>
                      <a:moveTo>
                        <a:pt x="2056980" y="2062460"/>
                      </a:moveTo>
                      <a:lnTo>
                        <a:pt x="59690" y="2062460"/>
                      </a:lnTo>
                      <a:lnTo>
                        <a:pt x="59690" y="59690"/>
                      </a:lnTo>
                      <a:lnTo>
                        <a:pt x="2056980" y="59690"/>
                      </a:lnTo>
                      <a:lnTo>
                        <a:pt x="2056980" y="2062460"/>
                      </a:lnTo>
                      <a:close/>
                    </a:path>
                  </a:pathLst>
                </a:custGeom>
                <a:solidFill>
                  <a:srgbClr val="5C2DBF"/>
                </a:solidFill>
              </p:spPr>
            </p:sp>
          </p:grpSp>
          <p:sp>
            <p:nvSpPr>
              <p:cNvPr id="37" name="TextBox 5"/>
              <p:cNvSpPr txBox="1"/>
              <p:nvPr/>
            </p:nvSpPr>
            <p:spPr>
              <a:xfrm>
                <a:off x="92988" y="257734"/>
                <a:ext cx="1249565" cy="11195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080"/>
                  </a:lnSpc>
                </a:pPr>
                <a:r>
                  <a:rPr lang="en-US" sz="2300" dirty="0" smtClean="0">
                    <a:solidFill>
                      <a:schemeClr val="accent6">
                        <a:lumMod val="75000"/>
                      </a:schemeClr>
                    </a:solidFill>
                    <a:latin typeface="Clear Sans Regular Bold"/>
                  </a:rPr>
                  <a:t>Active Marrieds</a:t>
                </a:r>
                <a:endParaRPr lang="en-US" sz="2300" dirty="0">
                  <a:solidFill>
                    <a:schemeClr val="accent6">
                      <a:lumMod val="75000"/>
                    </a:schemeClr>
                  </a:solidFill>
                  <a:latin typeface="Clear Sans Regular Bold"/>
                </a:endParaRPr>
              </a:p>
            </p:txBody>
          </p:sp>
        </p:grpSp>
        <p:grpSp>
          <p:nvGrpSpPr>
            <p:cNvPr id="39" name="Group 2"/>
            <p:cNvGrpSpPr/>
            <p:nvPr/>
          </p:nvGrpSpPr>
          <p:grpSpPr>
            <a:xfrm>
              <a:off x="11556651" y="6032053"/>
              <a:ext cx="3621432" cy="603319"/>
              <a:chOff x="507232" y="-962732"/>
              <a:chExt cx="1507446" cy="1511346"/>
            </a:xfrm>
          </p:grpSpPr>
          <p:grpSp>
            <p:nvGrpSpPr>
              <p:cNvPr id="40" name="Group 3"/>
              <p:cNvGrpSpPr/>
              <p:nvPr/>
            </p:nvGrpSpPr>
            <p:grpSpPr>
              <a:xfrm>
                <a:off x="507232" y="-962732"/>
                <a:ext cx="1507446" cy="1511346"/>
                <a:chOff x="712653" y="-1352625"/>
                <a:chExt cx="2117940" cy="2123420"/>
              </a:xfrm>
            </p:grpSpPr>
            <p:sp>
              <p:nvSpPr>
                <p:cNvPr id="42" name="Freeform 4"/>
                <p:cNvSpPr/>
                <p:nvPr/>
              </p:nvSpPr>
              <p:spPr>
                <a:xfrm>
                  <a:off x="712653" y="-1352625"/>
                  <a:ext cx="2117940" cy="2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940" h="2123420">
                      <a:moveTo>
                        <a:pt x="0" y="0"/>
                      </a:moveTo>
                      <a:lnTo>
                        <a:pt x="0" y="2123420"/>
                      </a:lnTo>
                      <a:lnTo>
                        <a:pt x="2117940" y="2123420"/>
                      </a:lnTo>
                      <a:lnTo>
                        <a:pt x="2117940" y="0"/>
                      </a:lnTo>
                      <a:lnTo>
                        <a:pt x="0" y="0"/>
                      </a:lnTo>
                      <a:close/>
                      <a:moveTo>
                        <a:pt x="2056980" y="2062460"/>
                      </a:moveTo>
                      <a:lnTo>
                        <a:pt x="59690" y="2062460"/>
                      </a:lnTo>
                      <a:lnTo>
                        <a:pt x="59690" y="59690"/>
                      </a:lnTo>
                      <a:lnTo>
                        <a:pt x="2056980" y="59690"/>
                      </a:lnTo>
                      <a:lnTo>
                        <a:pt x="2056980" y="2062460"/>
                      </a:lnTo>
                      <a:close/>
                    </a:path>
                  </a:pathLst>
                </a:custGeom>
                <a:solidFill>
                  <a:srgbClr val="5C2DBF"/>
                </a:solidFill>
              </p:spPr>
            </p:sp>
          </p:grpSp>
          <p:sp>
            <p:nvSpPr>
              <p:cNvPr id="41" name="TextBox 5"/>
              <p:cNvSpPr txBox="1"/>
              <p:nvPr/>
            </p:nvSpPr>
            <p:spPr>
              <a:xfrm>
                <a:off x="636172" y="-845984"/>
                <a:ext cx="1249565" cy="11101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080"/>
                  </a:lnSpc>
                </a:pPr>
                <a:r>
                  <a:rPr lang="en-US" sz="2300" dirty="0" smtClean="0">
                    <a:solidFill>
                      <a:srgbClr val="5C2DBF"/>
                    </a:solidFill>
                    <a:latin typeface="Clear Sans Regular Bold"/>
                  </a:rPr>
                  <a:t>Dependent Elders</a:t>
                </a:r>
                <a:endParaRPr lang="en-US" sz="2300" dirty="0">
                  <a:solidFill>
                    <a:srgbClr val="5C2DBF"/>
                  </a:solidFill>
                  <a:latin typeface="Clear Sans Regular Bold"/>
                </a:endParaRPr>
              </a:p>
            </p:txBody>
          </p:sp>
        </p:grpSp>
        <p:grpSp>
          <p:nvGrpSpPr>
            <p:cNvPr id="43" name="Group 2"/>
            <p:cNvGrpSpPr/>
            <p:nvPr/>
          </p:nvGrpSpPr>
          <p:grpSpPr>
            <a:xfrm>
              <a:off x="14216678" y="7384443"/>
              <a:ext cx="3895555" cy="603319"/>
              <a:chOff x="142843" y="0"/>
              <a:chExt cx="1403619" cy="1511346"/>
            </a:xfrm>
          </p:grpSpPr>
          <p:grpSp>
            <p:nvGrpSpPr>
              <p:cNvPr id="44" name="Group 3"/>
              <p:cNvGrpSpPr/>
              <p:nvPr/>
            </p:nvGrpSpPr>
            <p:grpSpPr>
              <a:xfrm>
                <a:off x="142843" y="0"/>
                <a:ext cx="1403619" cy="1511346"/>
                <a:chOff x="200693" y="0"/>
                <a:chExt cx="1972065" cy="2123420"/>
              </a:xfrm>
            </p:grpSpPr>
            <p:sp>
              <p:nvSpPr>
                <p:cNvPr id="46" name="Freeform 4"/>
                <p:cNvSpPr/>
                <p:nvPr/>
              </p:nvSpPr>
              <p:spPr>
                <a:xfrm>
                  <a:off x="200693" y="0"/>
                  <a:ext cx="1972065" cy="212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7940" h="2123420">
                      <a:moveTo>
                        <a:pt x="0" y="0"/>
                      </a:moveTo>
                      <a:lnTo>
                        <a:pt x="0" y="2123420"/>
                      </a:lnTo>
                      <a:lnTo>
                        <a:pt x="2117940" y="2123420"/>
                      </a:lnTo>
                      <a:lnTo>
                        <a:pt x="2117940" y="0"/>
                      </a:lnTo>
                      <a:lnTo>
                        <a:pt x="0" y="0"/>
                      </a:lnTo>
                      <a:close/>
                      <a:moveTo>
                        <a:pt x="2056980" y="2062460"/>
                      </a:moveTo>
                      <a:lnTo>
                        <a:pt x="59690" y="2062460"/>
                      </a:lnTo>
                      <a:lnTo>
                        <a:pt x="59690" y="59690"/>
                      </a:lnTo>
                      <a:lnTo>
                        <a:pt x="2056980" y="59690"/>
                      </a:lnTo>
                      <a:lnTo>
                        <a:pt x="2056980" y="2062460"/>
                      </a:lnTo>
                      <a:close/>
                    </a:path>
                  </a:pathLst>
                </a:custGeom>
                <a:solidFill>
                  <a:srgbClr val="5C2DBF"/>
                </a:solidFill>
              </p:spPr>
            </p:sp>
          </p:grpSp>
          <p:sp>
            <p:nvSpPr>
              <p:cNvPr id="45" name="TextBox 5"/>
              <p:cNvSpPr txBox="1"/>
              <p:nvPr/>
            </p:nvSpPr>
            <p:spPr>
              <a:xfrm>
                <a:off x="219847" y="139388"/>
                <a:ext cx="1281944" cy="11922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080"/>
                  </a:lnSpc>
                </a:pPr>
                <a:r>
                  <a:rPr lang="en-US" sz="2300" dirty="0" smtClean="0">
                    <a:solidFill>
                      <a:schemeClr val="bg2">
                        <a:lumMod val="50000"/>
                      </a:schemeClr>
                    </a:solidFill>
                    <a:latin typeface="Clear Sans Regular Bold"/>
                  </a:rPr>
                  <a:t>Experienced Matures</a:t>
                </a:r>
                <a:endParaRPr lang="en-US" sz="2300" dirty="0">
                  <a:solidFill>
                    <a:schemeClr val="bg2">
                      <a:lumMod val="50000"/>
                    </a:schemeClr>
                  </a:solidFill>
                  <a:latin typeface="Clear Sans Regular Bold"/>
                </a:endParaRPr>
              </a:p>
            </p:txBody>
          </p:sp>
        </p:grpSp>
      </p:grpSp>
      <p:sp>
        <p:nvSpPr>
          <p:cNvPr id="47" name="TextBox 4"/>
          <p:cNvSpPr txBox="1"/>
          <p:nvPr/>
        </p:nvSpPr>
        <p:spPr>
          <a:xfrm>
            <a:off x="13959528" y="9336786"/>
            <a:ext cx="10943686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i="1" dirty="0" smtClean="0">
                <a:solidFill>
                  <a:srgbClr val="B5A2D2"/>
                </a:solidFill>
                <a:latin typeface="Clear Sans Regular Bold"/>
              </a:rPr>
              <a:t>6 nodes</a:t>
            </a: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 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100051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es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600700"/>
            <a:ext cx="8458200" cy="4119563"/>
          </a:xfrm>
          <a:prstGeom prst="rect">
            <a:avLst/>
          </a:prstGeom>
        </p:spPr>
      </p:pic>
      <p:pic>
        <p:nvPicPr>
          <p:cNvPr id="3" name="Picture 2" descr="exp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5600700"/>
            <a:ext cx="8458200" cy="4119563"/>
          </a:xfrm>
          <a:prstGeom prst="rect">
            <a:avLst/>
          </a:prstGeom>
        </p:spPr>
      </p:pic>
      <p:pic>
        <p:nvPicPr>
          <p:cNvPr id="4" name="Picture 3" descr="c1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257300"/>
            <a:ext cx="8458200" cy="3793331"/>
          </a:xfrm>
          <a:prstGeom prst="rect">
            <a:avLst/>
          </a:prstGeom>
        </p:spPr>
      </p:pic>
      <p:pic>
        <p:nvPicPr>
          <p:cNvPr id="5" name="Picture 4" descr="c2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1257300"/>
            <a:ext cx="8458200" cy="3793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685800" y="508289"/>
            <a:ext cx="10943686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Data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Visualization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60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c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769145"/>
            <a:ext cx="8458200" cy="4119563"/>
          </a:xfrm>
          <a:prstGeom prst="rect">
            <a:avLst/>
          </a:prstGeom>
        </p:spPr>
      </p:pic>
      <p:pic>
        <p:nvPicPr>
          <p:cNvPr id="3" name="Picture 2" descr="bread"/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769145"/>
            <a:ext cx="8458200" cy="4119563"/>
          </a:xfrm>
          <a:prstGeom prst="rect">
            <a:avLst/>
          </a:prstGeom>
        </p:spPr>
      </p:pic>
      <p:pic>
        <p:nvPicPr>
          <p:cNvPr id="4" name="Picture 3" descr="famhelp"/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398295"/>
            <a:ext cx="8458200" cy="4119563"/>
          </a:xfrm>
          <a:prstGeom prst="rect">
            <a:avLst/>
          </a:prstGeom>
        </p:spPr>
      </p:pic>
      <p:pic>
        <p:nvPicPr>
          <p:cNvPr id="5" name="Picture 4" descr="marotal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0" y="5398295"/>
            <a:ext cx="8458200" cy="4119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685800" y="508289"/>
            <a:ext cx="10943686" cy="39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 smtClean="0">
                <a:solidFill>
                  <a:srgbClr val="303030"/>
                </a:solidFill>
                <a:latin typeface="Clear Sans Regular Bold"/>
              </a:rPr>
              <a:t>Data </a:t>
            </a:r>
            <a:r>
              <a:rPr lang="en-US" sz="2800" dirty="0" smtClean="0">
                <a:solidFill>
                  <a:srgbClr val="B5A2D2"/>
                </a:solidFill>
                <a:latin typeface="Clear Sans Regular Bold"/>
              </a:rPr>
              <a:t>Visualization</a:t>
            </a:r>
            <a:endParaRPr lang="en-US" sz="2800" dirty="0">
              <a:solidFill>
                <a:srgbClr val="303030"/>
              </a:solidFill>
              <a:latin typeface="Clear Sans Regular Bold"/>
            </a:endParaRPr>
          </a:p>
        </p:txBody>
      </p:sp>
    </p:spTree>
    <p:extLst>
      <p:ext uri="{BB962C8B-B14F-4D97-AF65-F5344CB8AC3E}">
        <p14:creationId xmlns:p14="http://schemas.microsoft.com/office/powerpoint/2010/main" val="14587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D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242636" y="3095800"/>
            <a:ext cx="8167418" cy="5705409"/>
            <a:chOff x="0" y="76200"/>
            <a:chExt cx="10889891" cy="7607209"/>
          </a:xfrm>
        </p:grpSpPr>
        <p:sp>
          <p:nvSpPr>
            <p:cNvPr id="6" name="TextBox 6"/>
            <p:cNvSpPr txBox="1"/>
            <p:nvPr/>
          </p:nvSpPr>
          <p:spPr>
            <a:xfrm>
              <a:off x="0" y="76200"/>
              <a:ext cx="10889891" cy="3761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dirty="0" smtClean="0">
                  <a:solidFill>
                    <a:schemeClr val="bg1">
                      <a:lumMod val="95000"/>
                    </a:schemeClr>
                  </a:solidFill>
                  <a:latin typeface="Questrial"/>
                </a:rPr>
                <a:t>Thank you Questions?</a:t>
              </a:r>
              <a:endParaRPr lang="en-US" sz="10000" dirty="0">
                <a:solidFill>
                  <a:schemeClr val="bg1">
                    <a:lumMod val="95000"/>
                  </a:schemeClr>
                </a:solidFill>
                <a:latin typeface="Questrial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605645"/>
              <a:ext cx="10889891" cy="3077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Contact me:</a:t>
              </a:r>
              <a:endParaRPr lang="en-US" sz="2500" dirty="0">
                <a:solidFill>
                  <a:schemeClr val="bg1">
                    <a:lumMod val="95000"/>
                  </a:schemeClr>
                </a:solidFill>
                <a:latin typeface="Clear Sans Regular Bold"/>
              </a:endParaRPr>
            </a:p>
            <a:p>
              <a:pPr>
                <a:lnSpc>
                  <a:spcPts val="3000"/>
                </a:lnSpc>
              </a:pPr>
              <a:r>
                <a:rPr lang="en-US" sz="2500" dirty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Email: </a:t>
              </a:r>
              <a:r>
                <a:rPr lang="en-US" sz="2500" dirty="0" smtClean="0">
                  <a:solidFill>
                    <a:srgbClr val="B5A2D2"/>
                  </a:solidFill>
                  <a:latin typeface="Clear Sans Regular Bold"/>
                </a:rPr>
                <a:t>marya.alizade@gmail.com</a:t>
              </a:r>
              <a:r>
                <a:rPr lang="en-US" sz="2500" dirty="0">
                  <a:solidFill>
                    <a:srgbClr val="B5A2D2"/>
                  </a:solidFill>
                  <a:latin typeface="Clear Sans Regular Bold"/>
                </a:rPr>
                <a:t/>
              </a:r>
              <a:br>
                <a:rPr lang="en-US" sz="2500" dirty="0">
                  <a:solidFill>
                    <a:srgbClr val="B5A2D2"/>
                  </a:solidFill>
                  <a:latin typeface="Clear Sans Regular Bold"/>
                </a:rPr>
              </a:br>
              <a:r>
                <a:rPr lang="en-US" sz="2500" dirty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Twitter: </a:t>
              </a:r>
              <a:r>
                <a:rPr lang="en-US" sz="2500" dirty="0" smtClean="0">
                  <a:solidFill>
                    <a:srgbClr val="B5A2D2"/>
                  </a:solidFill>
                  <a:latin typeface="Clear Sans Regular Bold"/>
                </a:rPr>
                <a:t>@</a:t>
              </a:r>
              <a:r>
                <a:rPr lang="en-US" sz="2500" dirty="0" err="1">
                  <a:solidFill>
                    <a:srgbClr val="B5A2D2"/>
                  </a:solidFill>
                  <a:latin typeface="Clear Sans Regular Bold"/>
                </a:rPr>
                <a:t>Maryaalizadeh</a:t>
              </a:r>
              <a:endParaRPr lang="en-US" sz="2500" dirty="0">
                <a:solidFill>
                  <a:srgbClr val="B5A2D2"/>
                </a:solidFill>
                <a:latin typeface="Clear Sans Regular Bold"/>
              </a:endParaRPr>
            </a:p>
            <a:p>
              <a:pPr>
                <a:lnSpc>
                  <a:spcPts val="3000"/>
                </a:lnSpc>
              </a:pPr>
              <a:r>
                <a:rPr lang="en-US" sz="2500" dirty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Medium: </a:t>
              </a:r>
              <a:r>
                <a:rPr lang="en-US" sz="2500" dirty="0" smtClean="0">
                  <a:solidFill>
                    <a:srgbClr val="B5A2D2"/>
                  </a:solidFill>
                  <a:latin typeface="Clear Sans Regular Bold"/>
                </a:rPr>
                <a:t>@</a:t>
              </a:r>
              <a:r>
                <a:rPr lang="en-US" sz="2500" dirty="0" err="1" smtClean="0">
                  <a:solidFill>
                    <a:srgbClr val="B5A2D2"/>
                  </a:solidFill>
                  <a:latin typeface="Clear Sans Regular Bold"/>
                </a:rPr>
                <a:t>maryam.alizadeh</a:t>
              </a:r>
              <a:endParaRPr lang="en-US" sz="2500" dirty="0">
                <a:solidFill>
                  <a:srgbClr val="B5A2D2"/>
                </a:solidFill>
                <a:latin typeface="Clear Sans Regular Bold"/>
              </a:endParaRPr>
            </a:p>
            <a:p>
              <a:pPr>
                <a:lnSpc>
                  <a:spcPts val="3000"/>
                </a:lnSpc>
              </a:pPr>
              <a:r>
                <a:rPr lang="en-US" sz="2500" dirty="0" err="1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Kaggle</a:t>
              </a:r>
              <a:r>
                <a:rPr lang="en-US" sz="2500" dirty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: </a:t>
              </a:r>
              <a:r>
                <a:rPr lang="en-US" sz="2500" dirty="0" err="1" smtClean="0">
                  <a:solidFill>
                    <a:srgbClr val="B5A2D2"/>
                  </a:solidFill>
                  <a:latin typeface="Clear Sans Regular Bold"/>
                </a:rPr>
                <a:t>maryamalizadeh</a:t>
              </a:r>
              <a:endParaRPr lang="en-US" sz="2500" dirty="0" smtClean="0">
                <a:solidFill>
                  <a:srgbClr val="B5A2D2"/>
                </a:solidFill>
                <a:latin typeface="Clear Sans Regular Bold"/>
              </a:endParaRPr>
            </a:p>
            <a:p>
              <a:pPr>
                <a:lnSpc>
                  <a:spcPts val="3000"/>
                </a:lnSpc>
              </a:pPr>
              <a:r>
                <a:rPr lang="en-US" sz="2500" dirty="0">
                  <a:solidFill>
                    <a:schemeClr val="bg1">
                      <a:lumMod val="95000"/>
                    </a:schemeClr>
                  </a:solidFill>
                  <a:latin typeface="Clear Sans Regular Bold"/>
                </a:rPr>
                <a:t>LinkedIn: </a:t>
              </a:r>
              <a:r>
                <a:rPr lang="en-US" sz="2500" dirty="0" smtClean="0">
                  <a:solidFill>
                    <a:srgbClr val="B5A2D2"/>
                  </a:solidFill>
                  <a:latin typeface="Clear Sans Regular Bold"/>
                </a:rPr>
                <a:t>Marya </a:t>
              </a:r>
              <a:r>
                <a:rPr lang="en-US" sz="2500" dirty="0" err="1" smtClean="0">
                  <a:solidFill>
                    <a:srgbClr val="B5A2D2"/>
                  </a:solidFill>
                  <a:latin typeface="Clear Sans Regular Bold"/>
                </a:rPr>
                <a:t>Alizadeh</a:t>
              </a:r>
              <a:endParaRPr lang="en-US" sz="2500" dirty="0">
                <a:solidFill>
                  <a:srgbClr val="B5A2D2"/>
                </a:solidFill>
                <a:latin typeface="Clear Sans Regular Bold"/>
              </a:endParaRPr>
            </a:p>
          </p:txBody>
        </p:sp>
      </p:grpSp>
      <p:sp>
        <p:nvSpPr>
          <p:cNvPr id="10" name="TextBox 2"/>
          <p:cNvSpPr txBox="1"/>
          <p:nvPr/>
        </p:nvSpPr>
        <p:spPr>
          <a:xfrm>
            <a:off x="53240" y="1266825"/>
            <a:ext cx="2461360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 dirty="0" smtClean="0">
                <a:solidFill>
                  <a:srgbClr val="FFFFFF"/>
                </a:solidFill>
                <a:latin typeface="Questrial Bold"/>
              </a:rPr>
              <a:t>15.</a:t>
            </a:r>
            <a:endParaRPr lang="en-US" sz="13000" dirty="0">
              <a:solidFill>
                <a:srgbClr val="FFFFFF"/>
              </a:solidFill>
              <a:latin typeface="Questrial Bol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4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chemeClr val="bg1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chemeClr val="bg1"/>
                </a:solidFill>
                <a:latin typeface="Clear Sans Thin Bold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4457700"/>
            <a:ext cx="2971800" cy="3428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400" y="1752069"/>
            <a:ext cx="2971800" cy="34289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200" y="1752069"/>
            <a:ext cx="2971800" cy="3429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000" y="4457700"/>
            <a:ext cx="2971800" cy="3429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4" cy="1006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699" y="1310033"/>
            <a:ext cx="8688101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smtClean="0">
                <a:solidFill>
                  <a:srgbClr val="303030"/>
                </a:solidFill>
                <a:latin typeface="Questrial"/>
              </a:rPr>
              <a:t>What </a:t>
            </a:r>
            <a:r>
              <a:rPr lang="en-US" sz="10000" dirty="0">
                <a:solidFill>
                  <a:srgbClr val="303030"/>
                </a:solidFill>
                <a:latin typeface="Questrial"/>
              </a:rPr>
              <a:t>W</a:t>
            </a:r>
            <a:r>
              <a:rPr lang="en-US" sz="10000" dirty="0" smtClean="0">
                <a:solidFill>
                  <a:srgbClr val="303030"/>
                </a:solidFill>
                <a:latin typeface="Questrial"/>
              </a:rPr>
              <a:t>e</a:t>
            </a:r>
            <a:br>
              <a:rPr lang="en-US" sz="10000" dirty="0" smtClean="0">
                <a:solidFill>
                  <a:srgbClr val="303030"/>
                </a:solidFill>
                <a:latin typeface="Questrial"/>
              </a:rPr>
            </a:br>
            <a:r>
              <a:rPr lang="en-US" sz="10000" dirty="0">
                <a:solidFill>
                  <a:srgbClr val="303030"/>
                </a:solidFill>
                <a:latin typeface="Questrial"/>
              </a:rPr>
              <a:t>D</a:t>
            </a:r>
            <a:r>
              <a:rPr lang="en-US" sz="10000" dirty="0" smtClean="0">
                <a:solidFill>
                  <a:srgbClr val="303030"/>
                </a:solidFill>
                <a:latin typeface="Questrial"/>
              </a:rPr>
              <a:t>id For </a:t>
            </a:r>
            <a:r>
              <a:rPr lang="en-US" sz="10000" dirty="0" err="1" smtClean="0">
                <a:solidFill>
                  <a:srgbClr val="5C2DBF"/>
                </a:solidFill>
                <a:latin typeface="Questrial"/>
              </a:rPr>
              <a:t>GreatLender</a:t>
            </a:r>
            <a:r>
              <a:rPr lang="en-US" sz="4000" dirty="0" smtClean="0">
                <a:solidFill>
                  <a:srgbClr val="303030"/>
                </a:solidFill>
                <a:latin typeface="Questrial"/>
              </a:rPr>
              <a:t>(alias</a:t>
            </a:r>
            <a:r>
              <a:rPr lang="en-US" sz="4000" dirty="0">
                <a:solidFill>
                  <a:srgbClr val="303030"/>
                </a:solidFill>
                <a:latin typeface="Questrial"/>
              </a:rPr>
              <a:t>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23662" y="2019300"/>
            <a:ext cx="4236648" cy="5307324"/>
            <a:chOff x="0" y="720198"/>
            <a:chExt cx="5648864" cy="7076431"/>
          </a:xfrm>
        </p:grpSpPr>
        <p:sp>
          <p:nvSpPr>
            <p:cNvPr id="4" name="TextBox 4"/>
            <p:cNvSpPr txBox="1"/>
            <p:nvPr/>
          </p:nvSpPr>
          <p:spPr>
            <a:xfrm>
              <a:off x="0" y="720198"/>
              <a:ext cx="5648864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 smtClean="0">
                  <a:solidFill>
                    <a:srgbClr val="B5A2D2"/>
                  </a:solidFill>
                  <a:latin typeface="Clear Sans Regular Bold"/>
                </a:rPr>
                <a:t>GOAL </a:t>
              </a: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OF THE PROJECT</a:t>
              </a:r>
              <a:endParaRPr lang="en-US" sz="2800" dirty="0">
                <a:solidFill>
                  <a:srgbClr val="303030"/>
                </a:solidFill>
                <a:latin typeface="Clear Sans Regular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08953"/>
              <a:ext cx="5648864" cy="618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We have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applied Clustering analysis to the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borrowers, provided </a:t>
              </a: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for the development of the credit risk model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.</a:t>
              </a: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We deal with a set of customers (women workers) characterized by their demographic information and financial 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situation.</a:t>
              </a:r>
            </a:p>
            <a:p>
              <a:pPr>
                <a:lnSpc>
                  <a:spcPts val="2800"/>
                </a:lnSpc>
              </a:pPr>
              <a:endParaRPr lang="en-US" sz="2000" dirty="0">
                <a:solidFill>
                  <a:srgbClr val="303030"/>
                </a:solidFill>
                <a:latin typeface="Clear Sans Regular"/>
              </a:endParaRPr>
            </a:p>
            <a:p>
              <a:pPr>
                <a:lnSpc>
                  <a:spcPts val="2800"/>
                </a:lnSpc>
              </a:pPr>
              <a:r>
                <a:rPr lang="en-US" sz="2000" dirty="0">
                  <a:solidFill>
                    <a:srgbClr val="303030"/>
                  </a:solidFill>
                  <a:latin typeface="Clear Sans Regular"/>
                </a:rPr>
                <a:t>Work was conducted to find the best combination of characteristics and the optimal number of clusters</a:t>
              </a: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.</a:t>
              </a:r>
            </a:p>
            <a:p>
              <a:pPr>
                <a:lnSpc>
                  <a:spcPts val="2800"/>
                </a:lnSpc>
              </a:pPr>
              <a:r>
                <a:rPr lang="en-US" sz="2000" dirty="0" smtClean="0">
                  <a:solidFill>
                    <a:srgbClr val="303030"/>
                  </a:solidFill>
                  <a:latin typeface="Clear Sans Regular"/>
                </a:rPr>
                <a:t>. </a:t>
              </a:r>
              <a:endParaRPr lang="en-US" sz="2000" dirty="0">
                <a:solidFill>
                  <a:srgbClr val="303030"/>
                </a:solidFill>
                <a:latin typeface="Clear Sans Regular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02.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7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09600" y="6766692"/>
            <a:ext cx="5475381" cy="3968247"/>
            <a:chOff x="12729087" y="486653"/>
            <a:chExt cx="5475381" cy="396824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087" y="486653"/>
              <a:ext cx="4681407" cy="268427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706" y="1862741"/>
              <a:ext cx="4520762" cy="25921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440" y="1266825"/>
            <a:ext cx="2461360" cy="174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00"/>
              </a:lnSpc>
            </a:pPr>
            <a:r>
              <a:rPr lang="en-US" sz="13000">
                <a:solidFill>
                  <a:srgbClr val="303030">
                    <a:alpha val="9804"/>
                  </a:srgbClr>
                </a:solidFill>
                <a:latin typeface="Questrial Bold"/>
              </a:rPr>
              <a:t>03.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93068" y="1085850"/>
            <a:ext cx="5989903" cy="3371511"/>
            <a:chOff x="0" y="76200"/>
            <a:chExt cx="7986537" cy="4495349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7986537" cy="3761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9600" dirty="0">
                  <a:solidFill>
                    <a:srgbClr val="5C2DBF"/>
                  </a:solidFill>
                  <a:latin typeface="Questrial"/>
                </a:rPr>
                <a:t>Clustering </a:t>
              </a:r>
              <a:r>
                <a:rPr lang="en-US" sz="9600" dirty="0" smtClean="0">
                  <a:solidFill>
                    <a:srgbClr val="303030"/>
                  </a:solidFill>
                  <a:latin typeface="Questrial"/>
                </a:rPr>
                <a:t>Algorithms</a:t>
              </a:r>
              <a:endParaRPr lang="en-US" sz="9600" dirty="0">
                <a:solidFill>
                  <a:srgbClr val="5C2DBF"/>
                </a:solidFill>
                <a:latin typeface="Questrial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1489"/>
              <a:ext cx="798653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800" dirty="0" smtClean="0">
                  <a:solidFill>
                    <a:srgbClr val="B5A2D2"/>
                  </a:solidFill>
                  <a:latin typeface="Clear Sans Regular Bold"/>
                </a:rPr>
                <a:t>BUSINESS</a:t>
              </a:r>
              <a:r>
                <a:rPr lang="en-US" sz="2800" dirty="0" smtClean="0">
                  <a:solidFill>
                    <a:srgbClr val="303030"/>
                  </a:solidFill>
                  <a:latin typeface="Clear Sans Regular Bold"/>
                </a:rPr>
                <a:t> VALUE OF CLUSTERING</a:t>
              </a:r>
              <a:endParaRPr lang="en-US" sz="2800" dirty="0">
                <a:solidFill>
                  <a:srgbClr val="303030"/>
                </a:solidFill>
                <a:latin typeface="Clear Sans Regular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06146" y="5140697"/>
            <a:ext cx="547682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>
                <a:solidFill>
                  <a:srgbClr val="303030"/>
                </a:solidFill>
                <a:latin typeface="Clear Sans Regular"/>
              </a:rPr>
              <a:t>U</a:t>
            </a:r>
            <a:r>
              <a:rPr lang="en-US" dirty="0" smtClean="0">
                <a:solidFill>
                  <a:srgbClr val="303030"/>
                </a:solidFill>
                <a:latin typeface="Clear Sans Regular"/>
              </a:rPr>
              <a:t>nsupervised </a:t>
            </a:r>
            <a:r>
              <a:rPr lang="en-US" dirty="0">
                <a:solidFill>
                  <a:srgbClr val="303030"/>
                </a:solidFill>
                <a:latin typeface="Clear Sans Regular"/>
              </a:rPr>
              <a:t>learning algorithm is subjected to “unknown” data for which no previously defined categories or labels </a:t>
            </a:r>
            <a:r>
              <a:rPr lang="en-US" dirty="0" smtClean="0">
                <a:solidFill>
                  <a:srgbClr val="303030"/>
                </a:solidFill>
                <a:latin typeface="Clear Sans Regular"/>
              </a:rPr>
              <a:t>exist.</a:t>
            </a:r>
          </a:p>
          <a:p>
            <a:pPr>
              <a:lnSpc>
                <a:spcPts val="2520"/>
              </a:lnSpc>
            </a:pPr>
            <a:r>
              <a:rPr lang="en-US" dirty="0">
                <a:solidFill>
                  <a:srgbClr val="303030"/>
                </a:solidFill>
                <a:latin typeface="Clear Sans Regular"/>
              </a:rPr>
              <a:t>The machine learning system must teach itself to classify the data.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593068" y="5097983"/>
            <a:ext cx="174685" cy="17468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2DB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4106146" y="7429500"/>
            <a:ext cx="5476825" cy="617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dirty="0" err="1">
                <a:solidFill>
                  <a:srgbClr val="303030"/>
                </a:solidFill>
                <a:latin typeface="Clear Sans Regular"/>
              </a:rPr>
              <a:t>Explorium</a:t>
            </a:r>
            <a:r>
              <a:rPr lang="en-US" dirty="0">
                <a:solidFill>
                  <a:srgbClr val="303030"/>
                </a:solidFill>
                <a:latin typeface="Clear Sans Regular"/>
              </a:rPr>
              <a:t> Blog: </a:t>
            </a:r>
            <a:r>
              <a:rPr lang="en-US" dirty="0" smtClean="0"/>
              <a:t>“</a:t>
            </a:r>
            <a:r>
              <a:rPr lang="en-US" i="1" dirty="0" smtClean="0">
                <a:solidFill>
                  <a:srgbClr val="303030"/>
                </a:solidFill>
                <a:latin typeface="Clear Sans Regular"/>
              </a:rPr>
              <a:t>Deploy </a:t>
            </a:r>
            <a:r>
              <a:rPr lang="en-US" i="1" dirty="0">
                <a:solidFill>
                  <a:srgbClr val="303030"/>
                </a:solidFill>
                <a:latin typeface="Clear Sans Regular"/>
              </a:rPr>
              <a:t>it not as a standalone, but as part of a broader data discovery </a:t>
            </a:r>
            <a:r>
              <a:rPr lang="en-US" i="1" dirty="0" smtClean="0">
                <a:solidFill>
                  <a:srgbClr val="303030"/>
                </a:solidFill>
                <a:latin typeface="Clear Sans Regular"/>
              </a:rPr>
              <a:t>strategy</a:t>
            </a:r>
            <a:r>
              <a:rPr lang="en-US" dirty="0" smtClean="0">
                <a:solidFill>
                  <a:srgbClr val="303030"/>
                </a:solidFill>
                <a:latin typeface="Clear Sans Regular"/>
              </a:rPr>
              <a:t>.”</a:t>
            </a:r>
            <a:endParaRPr lang="en-US" sz="1800" dirty="0">
              <a:solidFill>
                <a:srgbClr val="303030"/>
              </a:solidFill>
              <a:latin typeface="Clear Sans Regular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593068" y="7510257"/>
            <a:ext cx="174685" cy="17468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2DBF"/>
            </a:solidFill>
          </p:spPr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3906442"/>
            <a:ext cx="5641746" cy="498078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49408" y="4253519"/>
            <a:ext cx="988768" cy="6033481"/>
            <a:chOff x="649408" y="4253519"/>
            <a:chExt cx="988768" cy="603348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8" y="9298232"/>
              <a:ext cx="988768" cy="988768"/>
            </a:xfrm>
            <a:prstGeom prst="rect">
              <a:avLst/>
            </a:prstGeom>
          </p:spPr>
        </p:pic>
        <p:sp>
          <p:nvSpPr>
            <p:cNvPr id="16" name="TextBox 3"/>
            <p:cNvSpPr txBox="1"/>
            <p:nvPr/>
          </p:nvSpPr>
          <p:spPr>
            <a:xfrm rot="-5400000">
              <a:off x="-1358598" y="6645911"/>
              <a:ext cx="5004781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8462" y="9792616"/>
            <a:ext cx="320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https://www.explorium.ai/blog/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104013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err="1" smtClean="0">
                <a:solidFill>
                  <a:srgbClr val="5C2DBF"/>
                </a:solidFill>
                <a:latin typeface="Questrial"/>
              </a:rPr>
              <a:t>GreatLender</a:t>
            </a:r>
            <a:r>
              <a:rPr lang="en-US" sz="10000" dirty="0" smtClean="0">
                <a:solidFill>
                  <a:srgbClr val="5C2DBF"/>
                </a:solidFill>
                <a:latin typeface="Questrial"/>
              </a:rPr>
              <a:t> </a:t>
            </a:r>
            <a:r>
              <a:rPr lang="en-US" sz="9600" dirty="0" smtClean="0">
                <a:solidFill>
                  <a:srgbClr val="303030"/>
                </a:solidFill>
                <a:latin typeface="Questrial"/>
              </a:rPr>
              <a:t>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Questrial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38300" y="3390900"/>
            <a:ext cx="4148303" cy="769441"/>
            <a:chOff x="0" y="-9525"/>
            <a:chExt cx="5531071" cy="1025921"/>
          </a:xfrm>
        </p:grpSpPr>
        <p:sp>
          <p:nvSpPr>
            <p:cNvPr id="5" name="TextBox 5"/>
            <p:cNvSpPr txBox="1"/>
            <p:nvPr/>
          </p:nvSpPr>
          <p:spPr>
            <a:xfrm>
              <a:off x="557104" y="-9525"/>
              <a:ext cx="49739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Loan Service to</a:t>
              </a:r>
              <a:b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</a:b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Women Workers</a:t>
              </a:r>
              <a:endParaRPr lang="en-US" sz="2500" dirty="0">
                <a:solidFill>
                  <a:srgbClr val="303030"/>
                </a:solidFill>
                <a:latin typeface="Clear Sans Regular Bold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32985"/>
              <a:ext cx="232913" cy="23291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638300" y="4674471"/>
            <a:ext cx="4610100" cy="1923604"/>
            <a:chOff x="0" y="-9525"/>
            <a:chExt cx="6146800" cy="2564805"/>
          </a:xfrm>
        </p:grpSpPr>
        <p:sp>
          <p:nvSpPr>
            <p:cNvPr id="10" name="TextBox 10"/>
            <p:cNvSpPr txBox="1"/>
            <p:nvPr/>
          </p:nvSpPr>
          <p:spPr>
            <a:xfrm>
              <a:off x="557104" y="-9525"/>
              <a:ext cx="5589696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About 20 features of Demographic information, financial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situation</a:t>
              </a: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, and also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some information </a:t>
              </a:r>
              <a:br>
                <a:rPr lang="en-US" sz="2500" dirty="0">
                  <a:solidFill>
                    <a:srgbClr val="303030"/>
                  </a:solidFill>
                  <a:latin typeface="Clear Sans Regular Bold"/>
                </a:rPr>
              </a:b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about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their employers</a:t>
              </a:r>
            </a:p>
          </p:txBody>
        </p:sp>
        <p:grpSp>
          <p:nvGrpSpPr>
            <p:cNvPr id="11" name="Group 11"/>
            <p:cNvGrpSpPr/>
            <p:nvPr/>
          </p:nvGrpSpPr>
          <p:grpSpPr>
            <a:xfrm>
              <a:off x="0" y="132985"/>
              <a:ext cx="232913" cy="23291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64766"/>
          <a:stretch/>
        </p:blipFill>
        <p:spPr>
          <a:xfrm>
            <a:off x="4328478" y="7429759"/>
            <a:ext cx="5270255" cy="19684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r="48072"/>
          <a:stretch/>
        </p:blipFill>
        <p:spPr>
          <a:xfrm>
            <a:off x="9579181" y="7429500"/>
            <a:ext cx="7108619" cy="19730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r="35185"/>
          <a:stretch/>
        </p:blipFill>
        <p:spPr>
          <a:xfrm>
            <a:off x="6992924" y="4956039"/>
            <a:ext cx="9694876" cy="1968456"/>
          </a:xfrm>
          <a:prstGeom prst="rect">
            <a:avLst/>
          </a:prstGeom>
        </p:spPr>
      </p:pic>
      <p:sp>
        <p:nvSpPr>
          <p:cNvPr id="15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04.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r="18615" b="14619"/>
          <a:stretch/>
        </p:blipFill>
        <p:spPr>
          <a:xfrm>
            <a:off x="7966584" y="3535566"/>
            <a:ext cx="8072591" cy="57017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028700" y="1104900"/>
            <a:ext cx="104013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err="1" smtClean="0">
                <a:solidFill>
                  <a:srgbClr val="5C2DBF"/>
                </a:solidFill>
                <a:latin typeface="Questrial"/>
              </a:rPr>
              <a:t>GreatLender</a:t>
            </a:r>
            <a:r>
              <a:rPr lang="en-US" sz="10000" dirty="0" smtClean="0">
                <a:solidFill>
                  <a:srgbClr val="5C2DBF"/>
                </a:solidFill>
                <a:latin typeface="Questrial"/>
              </a:rPr>
              <a:t> </a:t>
            </a:r>
            <a:r>
              <a:rPr lang="en-US" sz="9600" dirty="0" smtClean="0">
                <a:solidFill>
                  <a:srgbClr val="303030"/>
                </a:solidFill>
                <a:latin typeface="Questrial"/>
              </a:rPr>
              <a:t>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Questrial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1638300" y="3390900"/>
            <a:ext cx="4148303" cy="769441"/>
            <a:chOff x="0" y="-9525"/>
            <a:chExt cx="5531071" cy="1025921"/>
          </a:xfrm>
        </p:grpSpPr>
        <p:sp>
          <p:nvSpPr>
            <p:cNvPr id="17" name="TextBox 5"/>
            <p:cNvSpPr txBox="1"/>
            <p:nvPr/>
          </p:nvSpPr>
          <p:spPr>
            <a:xfrm>
              <a:off x="557104" y="-9525"/>
              <a:ext cx="49739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Loan Service to</a:t>
              </a:r>
              <a:b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</a:b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Women Workers</a:t>
              </a:r>
              <a:endParaRPr lang="en-US" sz="2500" dirty="0">
                <a:solidFill>
                  <a:srgbClr val="303030"/>
                </a:solidFill>
                <a:latin typeface="Clear Sans Regular Bold"/>
              </a:endParaRPr>
            </a:p>
          </p:txBody>
        </p:sp>
        <p:grpSp>
          <p:nvGrpSpPr>
            <p:cNvPr id="18" name="Group 6"/>
            <p:cNvGrpSpPr/>
            <p:nvPr/>
          </p:nvGrpSpPr>
          <p:grpSpPr>
            <a:xfrm>
              <a:off x="0" y="132985"/>
              <a:ext cx="232913" cy="232913"/>
              <a:chOff x="0" y="0"/>
              <a:chExt cx="6350000" cy="6350000"/>
            </a:xfrm>
          </p:grpSpPr>
          <p:sp>
            <p:nvSpPr>
              <p:cNvPr id="19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</p:grpSp>
      <p:grpSp>
        <p:nvGrpSpPr>
          <p:cNvPr id="20" name="Group 8"/>
          <p:cNvGrpSpPr/>
          <p:nvPr/>
        </p:nvGrpSpPr>
        <p:grpSpPr>
          <a:xfrm>
            <a:off x="1638300" y="4674471"/>
            <a:ext cx="4610100" cy="1923604"/>
            <a:chOff x="0" y="-9525"/>
            <a:chExt cx="6146800" cy="2564805"/>
          </a:xfrm>
        </p:grpSpPr>
        <p:sp>
          <p:nvSpPr>
            <p:cNvPr id="21" name="TextBox 10"/>
            <p:cNvSpPr txBox="1"/>
            <p:nvPr/>
          </p:nvSpPr>
          <p:spPr>
            <a:xfrm>
              <a:off x="557104" y="-9525"/>
              <a:ext cx="5589696" cy="25648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About 20 features of Demographic information, financial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situation</a:t>
              </a: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, and also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some information </a:t>
              </a:r>
              <a:br>
                <a:rPr lang="en-US" sz="2500" dirty="0">
                  <a:solidFill>
                    <a:srgbClr val="303030"/>
                  </a:solidFill>
                  <a:latin typeface="Clear Sans Regular Bold"/>
                </a:rPr>
              </a:br>
              <a:r>
                <a:rPr lang="en-US" sz="2500" dirty="0" smtClean="0">
                  <a:solidFill>
                    <a:srgbClr val="303030"/>
                  </a:solidFill>
                  <a:latin typeface="Clear Sans Regular Bold"/>
                </a:rPr>
                <a:t>about </a:t>
              </a:r>
              <a:r>
                <a:rPr lang="en-US" sz="2500" dirty="0">
                  <a:solidFill>
                    <a:srgbClr val="303030"/>
                  </a:solidFill>
                  <a:latin typeface="Clear Sans Regular Bold"/>
                </a:rPr>
                <a:t>their employers</a:t>
              </a:r>
            </a:p>
          </p:txBody>
        </p:sp>
        <p:grpSp>
          <p:nvGrpSpPr>
            <p:cNvPr id="22" name="Group 11"/>
            <p:cNvGrpSpPr/>
            <p:nvPr/>
          </p:nvGrpSpPr>
          <p:grpSpPr>
            <a:xfrm>
              <a:off x="0" y="132985"/>
              <a:ext cx="232913" cy="232913"/>
              <a:chOff x="0" y="0"/>
              <a:chExt cx="6350000" cy="6350000"/>
            </a:xfrm>
          </p:grpSpPr>
          <p:sp>
            <p:nvSpPr>
              <p:cNvPr id="27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C2DBF"/>
              </a:solidFill>
            </p:spPr>
          </p:sp>
        </p:grpSp>
      </p:grpSp>
      <p:sp>
        <p:nvSpPr>
          <p:cNvPr id="13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04.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1768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906410" y="4747617"/>
            <a:ext cx="52395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latin typeface="Clear Sans Regular Bold"/>
              </a:rPr>
              <a:t>Pairwise relations</a:t>
            </a:r>
            <a:br>
              <a:rPr lang="en-US" sz="2500" dirty="0" smtClean="0">
                <a:latin typeface="Clear Sans Regular Bold"/>
              </a:rPr>
            </a:br>
            <a:r>
              <a:rPr lang="en-US" sz="2500" dirty="0" smtClean="0">
                <a:latin typeface="Clear Sans Regular Bold"/>
              </a:rPr>
              <a:t> between mixed type</a:t>
            </a:r>
            <a:br>
              <a:rPr lang="en-US" sz="2500" dirty="0" smtClean="0">
                <a:latin typeface="Clear Sans Regular Bold"/>
              </a:rPr>
            </a:br>
            <a:r>
              <a:rPr lang="en-US" sz="2500" dirty="0" smtClean="0">
                <a:latin typeface="Clear Sans Regular Bold"/>
              </a:rPr>
              <a:t> </a:t>
            </a:r>
            <a:r>
              <a:rPr lang="en-US" sz="2500" dirty="0">
                <a:latin typeface="Clear Sans Regular Bold"/>
              </a:rPr>
              <a:t>variables</a:t>
            </a:r>
          </a:p>
          <a:p>
            <a:pPr>
              <a:lnSpc>
                <a:spcPts val="3000"/>
              </a:lnSpc>
            </a:pPr>
            <a:endParaRPr lang="en-US" sz="2500" dirty="0">
              <a:solidFill>
                <a:srgbClr val="5C2DBF"/>
              </a:solidFill>
              <a:latin typeface="Clear Sans Regular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393332" y="4854499"/>
            <a:ext cx="174685" cy="17468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2DBF"/>
            </a:solidFill>
          </p:spPr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7077938"/>
            <a:ext cx="12497574" cy="19130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728" y="2002893"/>
            <a:ext cx="3228571" cy="369523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156132" y="3051364"/>
            <a:ext cx="1922514" cy="2015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00"/>
              </a:lnSpc>
            </a:pPr>
            <a:r>
              <a:rPr lang="en-US" sz="3200" i="1" dirty="0" err="1" smtClean="0">
                <a:latin typeface="Clear Sans Regular Bold"/>
              </a:rPr>
              <a:t>GGally</a:t>
            </a:r>
            <a:r>
              <a:rPr lang="en-US" sz="3200" i="1" dirty="0" smtClean="0">
                <a:latin typeface="Clear Sans Regular Bold"/>
              </a:rPr>
              <a:t> </a:t>
            </a:r>
            <a:br>
              <a:rPr lang="en-US" sz="3200" i="1" dirty="0" smtClean="0">
                <a:latin typeface="Clear Sans Regular Bold"/>
              </a:rPr>
            </a:br>
            <a:r>
              <a:rPr lang="en-US" sz="3200" dirty="0" smtClean="0">
                <a:latin typeface="Clear Sans Regular Bold"/>
              </a:rPr>
              <a:t>Package</a:t>
            </a:r>
          </a:p>
          <a:p>
            <a:pPr>
              <a:lnSpc>
                <a:spcPts val="3000"/>
              </a:lnSpc>
            </a:pPr>
            <a:endParaRPr lang="en-US" sz="3200" dirty="0">
              <a:latin typeface="Clear Sans Regular Bold"/>
            </a:endParaRPr>
          </a:p>
          <a:p>
            <a:pPr>
              <a:lnSpc>
                <a:spcPts val="3000"/>
              </a:lnSpc>
            </a:pPr>
            <a:r>
              <a:rPr lang="en-US" sz="3200" i="1" dirty="0" err="1" smtClean="0">
                <a:solidFill>
                  <a:srgbClr val="C6B5ED"/>
                </a:solidFill>
                <a:latin typeface="Clear Sans Regular Bold"/>
              </a:rPr>
              <a:t>ggpairs</a:t>
            </a:r>
            <a:r>
              <a:rPr lang="en-US" sz="3200" i="1" dirty="0" smtClean="0">
                <a:solidFill>
                  <a:srgbClr val="C6B5ED"/>
                </a:solidFill>
                <a:latin typeface="Clear Sans Regular Bold"/>
              </a:rPr>
              <a:t>()</a:t>
            </a:r>
          </a:p>
          <a:p>
            <a:pPr>
              <a:lnSpc>
                <a:spcPts val="3000"/>
              </a:lnSpc>
            </a:pPr>
            <a:endParaRPr lang="en-US" i="1" dirty="0">
              <a:latin typeface="Clear Sans Regular Bold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22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sp>
        <p:nvSpPr>
          <p:cNvPr id="24" name="TextBox 2"/>
          <p:cNvSpPr txBox="1"/>
          <p:nvPr/>
        </p:nvSpPr>
        <p:spPr>
          <a:xfrm>
            <a:off x="1657414" y="1104900"/>
            <a:ext cx="1000118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smtClean="0">
                <a:solidFill>
                  <a:srgbClr val="5C2DBF"/>
                </a:solidFill>
                <a:latin typeface="Questrial"/>
              </a:rPr>
              <a:t>Pairs </a:t>
            </a:r>
            <a:r>
              <a:rPr lang="en-US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  <a:t>Plot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</a:br>
            <a:r>
              <a:rPr lang="en-US" sz="9600" dirty="0" smtClean="0">
                <a:solidFill>
                  <a:srgbClr val="303030"/>
                </a:solidFill>
                <a:latin typeface="Questrial"/>
              </a:rPr>
              <a:t>of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Questrial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15697200" y="1281631"/>
            <a:ext cx="215943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000"/>
              </a:lnSpc>
            </a:pPr>
            <a:r>
              <a:rPr lang="en-US" sz="13000" dirty="0" smtClean="0">
                <a:solidFill>
                  <a:srgbClr val="303030">
                    <a:alpha val="9804"/>
                  </a:srgbClr>
                </a:solidFill>
                <a:latin typeface="Questrial Bold"/>
              </a:rPr>
              <a:t>05.</a:t>
            </a:r>
            <a:endParaRPr lang="en-US" sz="13000" dirty="0">
              <a:solidFill>
                <a:srgbClr val="303030">
                  <a:alpha val="9804"/>
                </a:srgbClr>
              </a:solidFill>
              <a:latin typeface="Quest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56221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75" y="275125"/>
            <a:ext cx="1754765" cy="100616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6759822" y="4275086"/>
            <a:ext cx="988768" cy="5971982"/>
            <a:chOff x="16759822" y="4275086"/>
            <a:chExt cx="988768" cy="5971982"/>
          </a:xfrm>
        </p:grpSpPr>
        <p:sp>
          <p:nvSpPr>
            <p:cNvPr id="22" name="TextBox 7"/>
            <p:cNvSpPr txBox="1"/>
            <p:nvPr/>
          </p:nvSpPr>
          <p:spPr>
            <a:xfrm rot="5400000">
              <a:off x="14652600" y="6656694"/>
              <a:ext cx="4983214" cy="219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799"/>
                </a:lnSpc>
              </a:pPr>
              <a:r>
                <a:rPr lang="en-US" sz="1499" spc="74" dirty="0" smtClean="0">
                  <a:solidFill>
                    <a:srgbClr val="303030"/>
                  </a:solidFill>
                  <a:latin typeface="Clear Sans Thin Bold"/>
                </a:rPr>
                <a:t>RLADIES URMIA</a:t>
              </a:r>
              <a:endParaRPr lang="en-US" sz="1499" spc="74" dirty="0">
                <a:solidFill>
                  <a:srgbClr val="303030"/>
                </a:solidFill>
                <a:latin typeface="Clear Sans Thin Bold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9822" y="9258300"/>
              <a:ext cx="988768" cy="988768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9339"/>
            <a:ext cx="11897534" cy="7695468"/>
          </a:xfrm>
          <a:prstGeom prst="rect">
            <a:avLst/>
          </a:prstGeom>
        </p:spPr>
      </p:pic>
      <p:sp>
        <p:nvSpPr>
          <p:cNvPr id="19" name="TextBox 10"/>
          <p:cNvSpPr txBox="1"/>
          <p:nvPr/>
        </p:nvSpPr>
        <p:spPr>
          <a:xfrm>
            <a:off x="1906410" y="4747617"/>
            <a:ext cx="5239598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smtClean="0">
                <a:latin typeface="Clear Sans Regular Bold"/>
              </a:rPr>
              <a:t>Pairwise relations</a:t>
            </a:r>
            <a:br>
              <a:rPr lang="en-US" sz="2500" dirty="0" smtClean="0">
                <a:latin typeface="Clear Sans Regular Bold"/>
              </a:rPr>
            </a:br>
            <a:r>
              <a:rPr lang="en-US" sz="2500" dirty="0" smtClean="0">
                <a:latin typeface="Clear Sans Regular Bold"/>
              </a:rPr>
              <a:t> between mixed type</a:t>
            </a:r>
            <a:br>
              <a:rPr lang="en-US" sz="2500" dirty="0" smtClean="0">
                <a:latin typeface="Clear Sans Regular Bold"/>
              </a:rPr>
            </a:br>
            <a:r>
              <a:rPr lang="en-US" sz="2500" dirty="0" smtClean="0">
                <a:latin typeface="Clear Sans Regular Bold"/>
              </a:rPr>
              <a:t> </a:t>
            </a:r>
            <a:r>
              <a:rPr lang="en-US" sz="2500" dirty="0">
                <a:latin typeface="Clear Sans Regular Bold"/>
              </a:rPr>
              <a:t>variables</a:t>
            </a:r>
          </a:p>
          <a:p>
            <a:pPr>
              <a:lnSpc>
                <a:spcPts val="3000"/>
              </a:lnSpc>
            </a:pPr>
            <a:endParaRPr lang="en-US" sz="2500" dirty="0">
              <a:solidFill>
                <a:srgbClr val="5C2DBF"/>
              </a:solidFill>
              <a:latin typeface="Clear Sans Regular Bold"/>
            </a:endParaRPr>
          </a:p>
        </p:txBody>
      </p:sp>
      <p:grpSp>
        <p:nvGrpSpPr>
          <p:cNvPr id="24" name="Group 11"/>
          <p:cNvGrpSpPr/>
          <p:nvPr/>
        </p:nvGrpSpPr>
        <p:grpSpPr>
          <a:xfrm>
            <a:off x="1393332" y="4854499"/>
            <a:ext cx="174685" cy="174685"/>
            <a:chOff x="0" y="0"/>
            <a:chExt cx="6350000" cy="6350000"/>
          </a:xfrm>
        </p:grpSpPr>
        <p:sp>
          <p:nvSpPr>
            <p:cNvPr id="25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C2DBF"/>
            </a:solidFill>
          </p:spPr>
        </p:sp>
      </p:grpSp>
      <p:sp>
        <p:nvSpPr>
          <p:cNvPr id="11" name="AutoShape 12"/>
          <p:cNvSpPr/>
          <p:nvPr/>
        </p:nvSpPr>
        <p:spPr>
          <a:xfrm flipH="1">
            <a:off x="7620000" y="830301"/>
            <a:ext cx="1257299" cy="1585731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TextBox 2"/>
          <p:cNvSpPr txBox="1"/>
          <p:nvPr/>
        </p:nvSpPr>
        <p:spPr>
          <a:xfrm>
            <a:off x="1657414" y="1104900"/>
            <a:ext cx="10001186" cy="282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 smtClean="0">
                <a:solidFill>
                  <a:srgbClr val="5C2DBF"/>
                </a:solidFill>
                <a:latin typeface="Questrial"/>
              </a:rPr>
              <a:t>Pairs </a:t>
            </a:r>
            <a:r>
              <a:rPr lang="en-US" sz="1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  <a:t>Plot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  <a:t/>
            </a:r>
            <a:b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Questrial"/>
              </a:rPr>
            </a:br>
            <a:r>
              <a:rPr lang="en-US" sz="9600" dirty="0" smtClean="0">
                <a:solidFill>
                  <a:srgbClr val="303030"/>
                </a:solidFill>
                <a:latin typeface="Questrial"/>
              </a:rPr>
              <a:t>of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Questrial"/>
            </a:endParaRPr>
          </a:p>
        </p:txBody>
      </p:sp>
      <p:sp>
        <p:nvSpPr>
          <p:cNvPr id="14" name="AutoShape 12"/>
          <p:cNvSpPr/>
          <p:nvPr/>
        </p:nvSpPr>
        <p:spPr>
          <a:xfrm flipH="1">
            <a:off x="15410525" y="5523000"/>
            <a:ext cx="1257299" cy="1585731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  <p:extLst>
      <p:ext uri="{BB962C8B-B14F-4D97-AF65-F5344CB8AC3E}">
        <p14:creationId xmlns:p14="http://schemas.microsoft.com/office/powerpoint/2010/main" val="34279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1061</Words>
  <Application>Microsoft Office PowerPoint</Application>
  <PresentationFormat>Custom</PresentationFormat>
  <Paragraphs>243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Wingdings</vt:lpstr>
      <vt:lpstr>Clear Sans Regular</vt:lpstr>
      <vt:lpstr>Times New Roman</vt:lpstr>
      <vt:lpstr>Clear Sans Thin Bold</vt:lpstr>
      <vt:lpstr>Questrial</vt:lpstr>
      <vt:lpstr>Questrial Bold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Modern New Hire Resources Company Presentation</dc:title>
  <dc:creator>Marya</dc:creator>
  <cp:lastModifiedBy>Marya</cp:lastModifiedBy>
  <cp:revision>280</cp:revision>
  <dcterms:created xsi:type="dcterms:W3CDTF">2006-08-16T00:00:00Z</dcterms:created>
  <dcterms:modified xsi:type="dcterms:W3CDTF">2022-04-05T11:20:52Z</dcterms:modified>
  <dc:identifier>DAErynDqXZY</dc:identifier>
</cp:coreProperties>
</file>